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3"/>
  </p:notesMasterIdLst>
  <p:handoutMasterIdLst>
    <p:handoutMasterId r:id="rId10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Lst>
  <p:sldSz cx="9144000" cy="5143500" type="screen16x9"/>
  <p:notesSz cx="6858000" cy="9144000"/>
  <p:embeddedFontLst>
    <p:embeddedFont>
      <p:font typeface="Amatic SC" panose="00000500000000000000" pitchFamily="2" charset="-79"/>
      <p:regular r:id="rId105"/>
      <p:bold r:id="rId106"/>
    </p:embeddedFont>
    <p:embeddedFont>
      <p:font typeface="Source Code Pro" panose="020B0509030403020204" pitchFamily="49" charset="0"/>
      <p:regular r:id="rId107"/>
      <p:bold r:id="rId108"/>
      <p:italic r:id="rId109"/>
      <p:boldItalic r:id="rId1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F92383-963F-4D68-806E-CCCF004F7705}">
  <a:tblStyle styleId="{B2F92383-963F-4D68-806E-CCCF004F770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80" y="44"/>
      </p:cViewPr>
      <p:guideLst>
        <p:guide orient="horz" pos="1620"/>
        <p:guide pos="2880"/>
      </p:guideLst>
    </p:cSldViewPr>
  </p:slideViewPr>
  <p:notesTextViewPr>
    <p:cViewPr>
      <p:scale>
        <a:sx n="1" d="1"/>
        <a:sy n="1" d="1"/>
      </p:scale>
      <p:origin x="0" y="0"/>
    </p:cViewPr>
  </p:notesTextViewPr>
  <p:notesViewPr>
    <p:cSldViewPr snapToGrid="0">
      <p:cViewPr varScale="1">
        <p:scale>
          <a:sx n="49" d="100"/>
          <a:sy n="49" d="100"/>
        </p:scale>
        <p:origin x="2740" y="4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font" Target="fonts/font3.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font" Target="fonts/font4.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fntdata"/><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EB563E-893F-417E-B374-2CFAD53956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DD272060-5EAC-4D24-9FFA-8B8D38A73A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IE" dirty="0"/>
          </a:p>
        </p:txBody>
      </p:sp>
      <p:sp>
        <p:nvSpPr>
          <p:cNvPr id="4" name="Footer Placeholder 3">
            <a:extLst>
              <a:ext uri="{FF2B5EF4-FFF2-40B4-BE49-F238E27FC236}">
                <a16:creationId xmlns:a16="http://schemas.microsoft.com/office/drawing/2014/main" id="{292C0525-DAF1-494A-B5A5-6A2289127A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B7574ED1-4974-4047-90A0-92F40DC24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endParaRPr lang="en-IE" dirty="0"/>
          </a:p>
        </p:txBody>
      </p:sp>
    </p:spTree>
    <p:extLst>
      <p:ext uri="{BB962C8B-B14F-4D97-AF65-F5344CB8AC3E}">
        <p14:creationId xmlns:p14="http://schemas.microsoft.com/office/powerpoint/2010/main" val="3137273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643f3bb4fc40d5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643f3bb4fc40d5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6f7259ac252d8da3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6f7259ac252d8da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6f7259ac252d8da3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6f7259ac252d8da3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643f3bb4fc40d55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643f3bb4fc40d55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a01020e1facd997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a01020e1facd997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a01020e1facd997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a01020e1facd997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643f3bb4fc40d5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643f3bb4fc40d5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679c70f739f7512d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679c70f739f7512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0f8e36d6d0bc6a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0f8e36d6d0bc6a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9d9565f62181dfc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9d9565f62181df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a01020e1facd997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a01020e1facd997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a01020e1facd997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a01020e1facd997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c56854d3454ec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c56854d3454ec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a01020e1facd997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a01020e1facd997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a12a1b42feb97b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a12a1b42feb97b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679c70f739f7512d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679c70f739f7512d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6e90310f773f14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6e90310f773f14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0f8e36d6d0bc6a9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0f8e36d6d0bc6a9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679c70f739f7512d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679c70f739f7512d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679c70f739f7512d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679c70f739f7512d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679c70f739f7512d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679c70f739f7512d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6f7259ac252d8da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6f7259ac252d8da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c56854d3454ec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c56854d3454ec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a01020e1facd997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a01020e1facd997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49b1e1b6e4610a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49b1e1b6e4610a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bd7d60f19abf44c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bd7d60f19abf44c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c56854d3454ec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c56854d3454ec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bd7d60f19abf44c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bd7d60f19abf44c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bd7d60f19abf44c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bd7d60f19abf44c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bd7d60f19abf44c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bd7d60f19abf44c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bd7d60f19abf44c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bd7d60f19abf44c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bd7d60f19abf44c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bd7d60f19abf44c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bd7d60f19abf44c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bd7d60f19abf44c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c56854d3454ec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c56854d3454ec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a01020e1facd997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a01020e1facd997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679c70f739f7512d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679c70f739f7512d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9b1e1b6e4610a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9b1e1b6e4610a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79c70f739f751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79c70f739f751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49b1e1b6e4610a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49b1e1b6e4610a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c56854d3454ec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c56854d3454e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49b1e1b6e4610a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49b1e1b6e4610a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c56854d3454ec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c56854d3454ec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56854d3454ec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c56854d3454ec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6f7259ac252d8da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6f7259ac252d8da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c56854d3454ec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c56854d3454ec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9b1e1b6e4610a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9b1e1b6e4610a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c56854d3454ec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c56854d3454ec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49b1e1b6e4610a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49b1e1b6e4610a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56854d3454ec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56854d3454ec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49b1e1b6e4610a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49b1e1b6e4610a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c56854d3454ec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c56854d3454ec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49b1e1b6e4610a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49b1e1b6e4610a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c56854d3454ec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c56854d3454ec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c56854d3454ec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c56854d3454ec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c56854d3454ec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c56854d3454ec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4a7677236593470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4a7677236593470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a828cad4c2bd2ac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a828cad4c2bd2a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c56854d3454ec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c56854d3454ec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7259ac252d8da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f7259ac252d8da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c56854d3454ec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c56854d3454ec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c56854d3454ec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c56854d3454ec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562ddc879edd6e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562ddc879edd6e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562ddc879edd6e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562ddc879edd6e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562ddc879edd6e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562ddc879edd6e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562ddc879edd6e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562ddc879edd6e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562ddc879edd6e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562ddc879edd6e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562ddc879edd6e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562ddc879edd6e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0f8e36d6d0bc6a9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0f8e36d6d0bc6a9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76e90310f773f1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76e90310f773f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76e90310f773f1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76e90310f773f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562ddc879edd6e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562ddc879edd6e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6f7259ac252d8da3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6f7259ac252d8da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562ddc879edd6e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562ddc879edd6e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562ddc879edd6e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562ddc879edd6e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562ddc879edd6e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562ddc879edd6e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76e90310f773f14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76e90310f773f1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76e90310f773f14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76e90310f773f14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b5740a62e2e4d44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b5740a62e2e4d4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a01020e1facd997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a01020e1facd997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b5740a62e2e4d44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b5740a62e2e4d4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76e90310f773f14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76e90310f773f1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b5740a62e2e4d4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3b5740a62e2e4d4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4a76772365934709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4a76772365934709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76e90310f773f14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76e90310f773f14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6f7259ac252d8da3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6f7259ac252d8da3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b5740a62e2e4d44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b5740a62e2e4d4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b5740a62e2e4d44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b5740a62e2e4d44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b5740a62e2e4d44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3b5740a62e2e4d44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76e90310f773f14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76e90310f773f14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a01020e1facd997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a01020e1facd997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58e4dfc257e062e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58e4dfc257e062e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6f7259ac252d8da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6f7259ac252d8da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b5740a62e2e4d44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b5740a62e2e4d44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42f8e0bb9b2d65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42f8e0bb9b2d65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42f8e0bb9b2d65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42f8e0bb9b2d65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42f8e0bb9b2d656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42f8e0bb9b2d656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58e4dfc257e062e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58e4dfc257e062e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562ddc879edd6e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1562ddc879edd6e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b5740a62e2e4d44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b5740a62e2e4d44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6f7259ac252d8da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6f7259ac252d8da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pic>
        <p:nvPicPr>
          <p:cNvPr id="3" name="Picture 2" descr="Graphical user interface, application&#10;&#10;Description automatically generated">
            <a:extLst>
              <a:ext uri="{FF2B5EF4-FFF2-40B4-BE49-F238E27FC236}">
                <a16:creationId xmlns:a16="http://schemas.microsoft.com/office/drawing/2014/main" id="{C35B0C89-540F-4B85-81EF-22CBD464D9DB}"/>
              </a:ext>
            </a:extLst>
          </p:cNvPr>
          <p:cNvPicPr>
            <a:picLocks noChangeAspect="1"/>
          </p:cNvPicPr>
          <p:nvPr userDrawn="1"/>
        </p:nvPicPr>
        <p:blipFill rotWithShape="1">
          <a:blip r:embed="rId13">
            <a:alphaModFix amt="20000"/>
          </a:blip>
          <a:srcRect l="5403" t="20155" r="4036" b="29737"/>
          <a:stretch/>
        </p:blipFill>
        <p:spPr>
          <a:xfrm>
            <a:off x="2363893" y="4233334"/>
            <a:ext cx="4483947" cy="823484"/>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hyperlink" Target="https://www.gsi.ie/en-ie/programmes-and-projects/geohazards/activities/Pages/Tsunami-Hazard-and-Response.aspx"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www.mtu.edu/geo/community/seismology/learn/earthquake-cause/"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JypTLDLABzM"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seismo.berkeley.edu/blog/2017/05/04/The-mystery-about-earthquake_fissures.htm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www.usgs.gov/faqs/can-nuclear-explosions-cause-earthquakes?qt-news_science_products=0#qt-news_science_products"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sciencelearn.org.nz/resources/340-seismic-waves"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www.seis-insight.eu/en/public-2/planetary-seismology/how-a-seismometer-work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shakenet.raspberryshake.org/#?net=AM&amp;sta=RF7A3"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youtu.be/13TEKNP7lBY"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hyperlink" Target="https://sea-seis.ie/2018/08/08/project-sea-sei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sms-tsunami-warning.com/pages/richter-scale#.YazJNC-nwgo"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19.gi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www.usgs.gov/media/images/modified-mercalli-intensity-mmi-scale-assigns-intensities" TargetMode="Externa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www.jkgeography.com/measuring-earthquakes.html" TargetMode="External"/><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21.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geoserver.iris.edu/stations/view/SIE#zoom=4&amp;lat=52.69886&amp;lon=-11.86523&amp;layers=TFFBFFFFFFFFFFF"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hyperlink" Target="https://youtu.be/41RzGwZINOk"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slideserve.com/daryl/earthquakes-don-t-kill-people-buildings-do" TargetMode="Externa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22.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web-japan.org/trends/11_sci-tech/sci110728.html"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www.earthquakeauthority.com/Blog/2020/How-Earthquakes-Cause-Damage-Destruction" TargetMode="External"/><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dias.ie/2010/10/19/geophyicsrobertmallet/?option=com_content&amp;view=article&amp;id=3961:geophysicsmalletbook&amp;catid=148"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s://youtu.be/ILlyfwDwJVs"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s://youtu.be/AXHN14IHtLY"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hyperlink" Target="https://www.ga.gov.au/scientific-topics/community-safety/tsunami"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youtu.be/feXCIfatJYo"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www.sciencefocus.com/planet-earth/how-do-tsunamis-form/" TargetMode="External"/><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hyperlink" Target="https://www.sciencelearn.org.nz/resources/340-seismic-waves"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70.xml.rels><?xml version="1.0" encoding="UTF-8" standalone="yes"?>
<Relationships xmlns="http://schemas.openxmlformats.org/package/2006/relationships"><Relationship Id="rId3" Type="http://schemas.openxmlformats.org/officeDocument/2006/relationships/hyperlink" Target="https://www.gsi.ie/en-ie/geoscience-topics/natural-hazards/Pages/Tsunami.aspx"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s://www.gsi.ie/en-ie/geoscience-topics/natural-hazards/Pages/Tsunami.aspx"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imarl.ie/about/"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s://www.insn.ie/"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s://www.rte.ie/archives/2019/0617/1055768-east-coast-earthquake/"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insn.ie/"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s://www.insn.ie/wp-content/uploads/2021/11/earthquakes.1980_to_2021-11-16.csv"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gsi.ie/en-ie/programmes-and-projects/geohazards/activities/Pages/Irish-National-Seismic-Network.aspx"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https://www.insn.ie/2021-03-31-m2-6-m2-3-rockall-trough/"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ww.mdpi.com/2076-3263/10/6/226/htm"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s://youtu.be/Ht0W2E9g8cA"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www.deepmapscork.ie/past-to-present/climate/1755-lisbon-earthquake-tsunami-west-cork-coast/"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youtu.be/zqcdeMmJy1E"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hyperlink" Target="https://youtu.be/N0lN_f4Jij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brebecca.weebly.com/plate-tectonics.html"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valleyrovers.com/news_detail/368057/"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9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youtu.be/Nomlo8X58PY" TargetMode="External"/><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hyperlink" Target="http://www.deepmapscork.ie/past-to-present/climate/1755-lisbon-earthquake-tsunami-west-cork-coast/" TargetMode="External"/><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hyperlink" Target="https://www.gsi.ie/en-ie/programmes-and-projects/geohazards/activities/Pages/Tsunami-Hazard-and-Response.aspx" TargetMode="External"/><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412652"/>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Seismic activity </a:t>
            </a:r>
            <a:endParaRPr/>
          </a:p>
        </p:txBody>
      </p:sp>
      <p:sp>
        <p:nvSpPr>
          <p:cNvPr id="57" name="Google Shape;57;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Tectonics </a:t>
            </a:r>
            <a:endParaRPr/>
          </a:p>
        </p:txBody>
      </p:sp>
      <p:sp>
        <p:nvSpPr>
          <p:cNvPr id="113" name="Google Shape;113;p2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t>Forces of plate tectonics have shaped the Earth as the huge plates that form the Earth’s surface slowly move towards, away, over, under and past each other</a:t>
            </a:r>
            <a:endParaRPr/>
          </a:p>
          <a:p>
            <a:pPr marL="0" lvl="0" indent="0" algn="l" rtl="0">
              <a:spcBef>
                <a:spcPts val="1200"/>
              </a:spcBef>
              <a:spcAft>
                <a:spcPts val="0"/>
              </a:spcAft>
              <a:buNone/>
            </a:pPr>
            <a:r>
              <a:rPr lang="en"/>
              <a:t>When the accumulated energy grows strong enough, the plates break free (move). If an earthquake occurs in a populated area, it may cause many deaths and injuries and extensive property damage.</a:t>
            </a:r>
            <a:endParaRPr/>
          </a:p>
          <a:p>
            <a:pPr marL="0" lvl="0" indent="0" algn="l" rtl="0">
              <a:spcBef>
                <a:spcPts val="1200"/>
              </a:spcBef>
              <a:spcAft>
                <a:spcPts val="0"/>
              </a:spcAft>
              <a:buNone/>
            </a:pPr>
            <a:r>
              <a:rPr lang="en"/>
              <a:t>Point at which the earthquake starts is the focus.</a:t>
            </a:r>
            <a:endParaRPr/>
          </a:p>
          <a:p>
            <a:pPr marL="0" lvl="0" indent="0" algn="l" rtl="0">
              <a:spcBef>
                <a:spcPts val="1200"/>
              </a:spcBef>
              <a:spcAft>
                <a:spcPts val="0"/>
              </a:spcAft>
              <a:buNone/>
            </a:pPr>
            <a:r>
              <a:rPr lang="en"/>
              <a:t>Epicentre- point directly above the focus on the earth’s surface where the most damage occurs. </a:t>
            </a:r>
            <a:endParaRPr/>
          </a:p>
          <a:p>
            <a:pPr marL="0" lvl="0" indent="0" algn="l" rtl="0">
              <a:spcBef>
                <a:spcPts val="1200"/>
              </a:spcBef>
              <a:spcAft>
                <a:spcPts val="0"/>
              </a:spcAft>
              <a:buNone/>
            </a:pPr>
            <a:r>
              <a:rPr lang="en"/>
              <a:t>Seismic belt- areas of earthquake activity.</a:t>
            </a:r>
            <a:endParaRPr/>
          </a:p>
          <a:p>
            <a:pPr marL="0" lvl="0" indent="0" algn="l" rtl="0">
              <a:spcBef>
                <a:spcPts val="1200"/>
              </a:spcBef>
              <a:spcAft>
                <a:spcPts val="120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1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What would happen if a tsunami was to hit cork harbour </a:t>
            </a:r>
            <a:endParaRPr/>
          </a:p>
        </p:txBody>
      </p:sp>
      <p:sp>
        <p:nvSpPr>
          <p:cNvPr id="675" name="Google Shape;675;p11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Likely worst case tsunamis around Ireland would be similar to the level of coastal flooding seen during storm surges, but with greater momentum and less time to react. </a:t>
            </a:r>
            <a:r>
              <a:rPr lang="en" sz="900" u="sng">
                <a:solidFill>
                  <a:schemeClr val="hlink"/>
                </a:solidFill>
                <a:hlinkClick r:id="rId3"/>
              </a:rPr>
              <a:t>https://www.gsi.ie/en-ie/programmes-and-projects/geohazards/activities/Pages/Tsunami-Hazard-and-Response.aspx</a:t>
            </a:r>
            <a:r>
              <a:rPr lang="en" sz="900"/>
              <a:t>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13"/>
          <p:cNvSpPr txBox="1">
            <a:spLocks noGrp="1"/>
          </p:cNvSpPr>
          <p:nvPr>
            <p:ph type="title"/>
          </p:nvPr>
        </p:nvSpPr>
        <p:spPr>
          <a:xfrm>
            <a:off x="311700" y="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Activity </a:t>
            </a:r>
            <a:endParaRPr/>
          </a:p>
        </p:txBody>
      </p:sp>
      <p:sp>
        <p:nvSpPr>
          <p:cNvPr id="681" name="Google Shape;681;p113"/>
          <p:cNvSpPr txBox="1">
            <a:spLocks noGrp="1"/>
          </p:cNvSpPr>
          <p:nvPr>
            <p:ph type="body" idx="1"/>
          </p:nvPr>
        </p:nvSpPr>
        <p:spPr>
          <a:xfrm>
            <a:off x="311700" y="801000"/>
            <a:ext cx="8520600" cy="43425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t>This is the final aspect of the project. </a:t>
            </a:r>
            <a:endParaRPr/>
          </a:p>
          <a:p>
            <a:pPr marL="0" lvl="0" indent="0" algn="l" rtl="0">
              <a:spcBef>
                <a:spcPts val="1200"/>
              </a:spcBef>
              <a:spcAft>
                <a:spcPts val="0"/>
              </a:spcAft>
              <a:buNone/>
            </a:pPr>
            <a:r>
              <a:rPr lang="en"/>
              <a:t>Students are asked to look at tsunamis that have effected the Irish coast. </a:t>
            </a:r>
            <a:endParaRPr/>
          </a:p>
          <a:p>
            <a:pPr marL="0" lvl="0" indent="0" algn="l" rtl="0">
              <a:spcBef>
                <a:spcPts val="1200"/>
              </a:spcBef>
              <a:spcAft>
                <a:spcPts val="0"/>
              </a:spcAft>
              <a:buNone/>
            </a:pPr>
            <a:r>
              <a:rPr lang="en"/>
              <a:t>Look at: </a:t>
            </a:r>
            <a:endParaRPr/>
          </a:p>
          <a:p>
            <a:pPr marL="457200" lvl="0" indent="-325755" algn="l" rtl="0">
              <a:spcBef>
                <a:spcPts val="1200"/>
              </a:spcBef>
              <a:spcAft>
                <a:spcPts val="0"/>
              </a:spcAft>
              <a:buSzPct val="100000"/>
              <a:buChar char="●"/>
            </a:pPr>
            <a:r>
              <a:rPr lang="en"/>
              <a:t>When they occurred.</a:t>
            </a:r>
            <a:endParaRPr/>
          </a:p>
          <a:p>
            <a:pPr marL="457200" lvl="0" indent="-325755" algn="l" rtl="0">
              <a:spcBef>
                <a:spcPts val="0"/>
              </a:spcBef>
              <a:spcAft>
                <a:spcPts val="0"/>
              </a:spcAft>
              <a:buSzPct val="100000"/>
              <a:buChar char="●"/>
            </a:pPr>
            <a:r>
              <a:rPr lang="en"/>
              <a:t>What was the cause. </a:t>
            </a:r>
            <a:endParaRPr/>
          </a:p>
          <a:p>
            <a:pPr marL="457200" lvl="0" indent="-325755" algn="l" rtl="0">
              <a:spcBef>
                <a:spcPts val="0"/>
              </a:spcBef>
              <a:spcAft>
                <a:spcPts val="0"/>
              </a:spcAft>
              <a:buSzPct val="100000"/>
              <a:buChar char="●"/>
            </a:pPr>
            <a:r>
              <a:rPr lang="en"/>
              <a:t>What was the impact on the Irish coastline.</a:t>
            </a:r>
            <a:endParaRPr/>
          </a:p>
          <a:p>
            <a:pPr marL="0" lvl="0" indent="0" algn="l" rtl="0">
              <a:spcBef>
                <a:spcPts val="1200"/>
              </a:spcBef>
              <a:spcAft>
                <a:spcPts val="0"/>
              </a:spcAft>
              <a:buNone/>
            </a:pPr>
            <a:r>
              <a:rPr lang="en"/>
              <a:t>Students are then asked to research the Irish tsunami action plan. </a:t>
            </a:r>
            <a:endParaRPr/>
          </a:p>
          <a:p>
            <a:pPr marL="0" lvl="0" indent="0" algn="l" rtl="0">
              <a:spcBef>
                <a:spcPts val="1200"/>
              </a:spcBef>
              <a:spcAft>
                <a:spcPts val="0"/>
              </a:spcAft>
              <a:buNone/>
            </a:pPr>
            <a:r>
              <a:rPr lang="en"/>
              <a:t>Students are asked to look at other factors that may cause a tsunami on the Irish coast and what might be th3 impact on their local area. </a:t>
            </a:r>
            <a:endParaRPr/>
          </a:p>
          <a:p>
            <a:pPr marL="0" lvl="0" indent="0" algn="l" rtl="0">
              <a:spcBef>
                <a:spcPts val="1200"/>
              </a:spcBef>
              <a:spcAft>
                <a:spcPts val="0"/>
              </a:spcAft>
              <a:buNone/>
            </a:pPr>
            <a:r>
              <a:rPr lang="en"/>
              <a:t>Students will then be allocated class time to present their individual or group project. </a:t>
            </a:r>
            <a:endParaRPr/>
          </a:p>
          <a:p>
            <a:pPr marL="0" lvl="0" indent="0" algn="l" rtl="0">
              <a:spcBef>
                <a:spcPts val="1200"/>
              </a:spcBef>
              <a:spcAft>
                <a:spcPts val="12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9" name="Google Shape;119;p23"/>
          <p:cNvSpPr txBox="1">
            <a:spLocks noGrp="1"/>
          </p:cNvSpPr>
          <p:nvPr>
            <p:ph type="body" idx="1"/>
          </p:nvPr>
        </p:nvSpPr>
        <p:spPr>
          <a:xfrm>
            <a:off x="183570" y="1093852"/>
            <a:ext cx="8520600" cy="33402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a:t>Most earthquakes occur along plate boundaries particularly at convergent (e.g.Turkey) and transform (e.g. San Andreas Fault) boundaries. Known as seismic belts.</a:t>
            </a:r>
            <a:endParaRPr/>
          </a:p>
          <a:p>
            <a:pPr marL="0" lvl="0" indent="0" algn="l" rtl="0">
              <a:spcBef>
                <a:spcPts val="1200"/>
              </a:spcBef>
              <a:spcAft>
                <a:spcPts val="0"/>
              </a:spcAft>
              <a:buNone/>
            </a:pPr>
            <a:r>
              <a:rPr lang="en"/>
              <a:t>10% of earthquakes occur within plates. As plates continue to move and plate boundaries change over geological time, weakened boundary regions become part of the interior of plates. </a:t>
            </a:r>
            <a:endParaRPr/>
          </a:p>
          <a:p>
            <a:pPr marL="0" lvl="0" indent="0" algn="l" rtl="0">
              <a:spcBef>
                <a:spcPts val="1200"/>
              </a:spcBef>
              <a:spcAft>
                <a:spcPts val="0"/>
              </a:spcAft>
              <a:buNone/>
            </a:pPr>
            <a:r>
              <a:rPr lang="en"/>
              <a:t>These zones of weakness within the continents can cause earthquakes in response to stresses that originate at the edge of the plates or in the deeper crust.</a:t>
            </a:r>
            <a:endParaRPr/>
          </a:p>
          <a:p>
            <a:pPr marL="0" lvl="0" indent="0" algn="l" rtl="0">
              <a:spcBef>
                <a:spcPts val="1200"/>
              </a:spcBef>
              <a:spcAft>
                <a:spcPts val="12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4"/>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fontScale="70000" lnSpcReduction="10000"/>
          </a:bodyPr>
          <a:lstStyle/>
          <a:p>
            <a:pPr marL="0" lvl="0" indent="0" algn="l" rtl="0">
              <a:spcBef>
                <a:spcPts val="0"/>
              </a:spcBef>
              <a:spcAft>
                <a:spcPts val="0"/>
              </a:spcAft>
              <a:buNone/>
            </a:pPr>
            <a:r>
              <a:rPr lang="en"/>
              <a:t>https://www.eskp.de/en/basic-knowledge/natural-hazards/plate-tectonics-and-volcanism-935407/</a:t>
            </a:r>
            <a:endParaRPr/>
          </a:p>
        </p:txBody>
      </p:sp>
      <p:pic>
        <p:nvPicPr>
          <p:cNvPr id="125" name="Google Shape;125;p24"/>
          <p:cNvPicPr preferRelativeResize="0"/>
          <p:nvPr/>
        </p:nvPicPr>
        <p:blipFill>
          <a:blip r:embed="rId3">
            <a:alphaModFix/>
          </a:blip>
          <a:stretch>
            <a:fillRect/>
          </a:stretch>
        </p:blipFill>
        <p:spPr>
          <a:xfrm>
            <a:off x="152400" y="152400"/>
            <a:ext cx="8587632" cy="39257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Try this little experiment </a:t>
            </a:r>
            <a:endParaRPr/>
          </a:p>
        </p:txBody>
      </p:sp>
      <p:sp>
        <p:nvSpPr>
          <p:cNvPr id="131" name="Google Shape;131;p2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77500" lnSpcReduction="20000"/>
          </a:bodyPr>
          <a:lstStyle/>
          <a:p>
            <a:pPr marL="457200" lvl="0" indent="0" algn="l" rtl="0">
              <a:spcBef>
                <a:spcPts val="0"/>
              </a:spcBef>
              <a:spcAft>
                <a:spcPts val="0"/>
              </a:spcAft>
              <a:buNone/>
            </a:pPr>
            <a:endParaRPr/>
          </a:p>
          <a:p>
            <a:pPr marL="457200" lvl="0" indent="-317182" algn="l" rtl="0">
              <a:spcBef>
                <a:spcPts val="1200"/>
              </a:spcBef>
              <a:spcAft>
                <a:spcPts val="0"/>
              </a:spcAft>
              <a:buSzPct val="100000"/>
              <a:buChar char="●"/>
            </a:pPr>
            <a:r>
              <a:rPr lang="en"/>
              <a:t>Break a block of foam rubber in half.</a:t>
            </a:r>
            <a:endParaRPr/>
          </a:p>
          <a:p>
            <a:pPr marL="457200" lvl="0" indent="-317182" algn="l" rtl="0">
              <a:spcBef>
                <a:spcPts val="0"/>
              </a:spcBef>
              <a:spcAft>
                <a:spcPts val="0"/>
              </a:spcAft>
              <a:buSzPct val="100000"/>
              <a:buChar char="●"/>
            </a:pPr>
            <a:r>
              <a:rPr lang="en"/>
              <a:t>Put the pieces on a smooth table.</a:t>
            </a:r>
            <a:endParaRPr/>
          </a:p>
          <a:p>
            <a:pPr marL="457200" lvl="0" indent="-317182" algn="l" rtl="0">
              <a:spcBef>
                <a:spcPts val="0"/>
              </a:spcBef>
              <a:spcAft>
                <a:spcPts val="0"/>
              </a:spcAft>
              <a:buSzPct val="100000"/>
              <a:buChar char="●"/>
            </a:pPr>
            <a:r>
              <a:rPr lang="en"/>
              <a:t>Put the rough edges of the foam rubber pieces together.</a:t>
            </a:r>
            <a:endParaRPr/>
          </a:p>
          <a:p>
            <a:pPr marL="457200" lvl="0" indent="-317182" algn="l" rtl="0">
              <a:spcBef>
                <a:spcPts val="0"/>
              </a:spcBef>
              <a:spcAft>
                <a:spcPts val="0"/>
              </a:spcAft>
              <a:buSzPct val="100000"/>
              <a:buChar char="●"/>
            </a:pPr>
            <a:r>
              <a:rPr lang="en"/>
              <a:t>While pushing the two pieces together lightly, push one piece away from you along the table top while pulling the other piece toward you. See how they stick?</a:t>
            </a:r>
            <a:endParaRPr/>
          </a:p>
          <a:p>
            <a:pPr marL="457200" lvl="0" indent="-317182" algn="l" rtl="0">
              <a:spcBef>
                <a:spcPts val="0"/>
              </a:spcBef>
              <a:spcAft>
                <a:spcPts val="0"/>
              </a:spcAft>
              <a:buSzPct val="100000"/>
              <a:buChar char="●"/>
            </a:pPr>
            <a:r>
              <a:rPr lang="en"/>
              <a:t>Keep pushing and pulling smoothly.</a:t>
            </a:r>
            <a:endParaRPr/>
          </a:p>
          <a:p>
            <a:pPr marL="457200" lvl="0" indent="-317182" algn="l" rtl="0">
              <a:spcBef>
                <a:spcPts val="0"/>
              </a:spcBef>
              <a:spcAft>
                <a:spcPts val="0"/>
              </a:spcAft>
              <a:buSzPct val="100000"/>
              <a:buChar char="●"/>
            </a:pPr>
            <a:r>
              <a:rPr lang="en"/>
              <a:t>Soon a little bit of foam rubber along the crack (the fault) will break and the two pieces will suddenly slip past each other. That sudden breaking of the foam rubber is the earthquake. That's what happens along a strike-slip fault.</a:t>
            </a:r>
            <a:endParaRPr/>
          </a:p>
          <a:p>
            <a:pPr marL="0" lvl="0" indent="0" algn="l" rtl="0">
              <a:spcBef>
                <a:spcPts val="1200"/>
              </a:spcBef>
              <a:spcAft>
                <a:spcPts val="1200"/>
              </a:spcAft>
              <a:buNone/>
            </a:pPr>
            <a:r>
              <a:rPr lang="en" u="sng">
                <a:solidFill>
                  <a:schemeClr val="hlink"/>
                </a:solidFill>
                <a:hlinkClick r:id="rId3"/>
              </a:rPr>
              <a:t>https://www.mtu.edu/geo/community/seismology/learn/earthquake-cause/</a:t>
            </a:r>
            <a:r>
              <a:rPr lang="en"/>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Natural causes </a:t>
            </a:r>
            <a:endParaRPr/>
          </a:p>
        </p:txBody>
      </p:sp>
      <p:sp>
        <p:nvSpPr>
          <p:cNvPr id="137" name="Google Shape;137;p26"/>
          <p:cNvSpPr txBox="1">
            <a:spLocks noGrp="1"/>
          </p:cNvSpPr>
          <p:nvPr>
            <p:ph type="body" idx="1"/>
          </p:nvPr>
        </p:nvSpPr>
        <p:spPr>
          <a:xfrm>
            <a:off x="491095" y="1151792"/>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Volcanic eruption </a:t>
            </a:r>
            <a:endParaRPr/>
          </a:p>
          <a:p>
            <a:pPr marL="0" lvl="0" indent="0" algn="l" rtl="0">
              <a:spcBef>
                <a:spcPts val="1200"/>
              </a:spcBef>
              <a:spcAft>
                <a:spcPts val="0"/>
              </a:spcAft>
              <a:buNone/>
            </a:pPr>
            <a:r>
              <a:rPr lang="en" u="sng">
                <a:solidFill>
                  <a:schemeClr val="hlink"/>
                </a:solidFill>
                <a:hlinkClick r:id="rId3"/>
              </a:rPr>
              <a:t>https://youtu.be/JypTLDLABzM</a:t>
            </a:r>
            <a:r>
              <a:rPr lang="en"/>
              <a:t>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Glacial activity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Reactivated fault lines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Glaciers causing earthquakes </a:t>
            </a:r>
            <a:endParaRPr/>
          </a:p>
        </p:txBody>
      </p:sp>
      <p:sp>
        <p:nvSpPr>
          <p:cNvPr id="143" name="Google Shape;143;p27"/>
          <p:cNvSpPr txBox="1">
            <a:spLocks noGrp="1"/>
          </p:cNvSpPr>
          <p:nvPr>
            <p:ph type="body" idx="1"/>
          </p:nvPr>
        </p:nvSpPr>
        <p:spPr>
          <a:xfrm>
            <a:off x="311700" y="1669473"/>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Glaciers are huge massive of ice: </a:t>
            </a:r>
            <a:endParaRPr/>
          </a:p>
          <a:p>
            <a:pPr marL="0" lvl="0" indent="0" algn="l" rtl="0">
              <a:spcBef>
                <a:spcPts val="1200"/>
              </a:spcBef>
              <a:spcAft>
                <a:spcPts val="0"/>
              </a:spcAft>
              <a:buNone/>
            </a:pPr>
            <a:r>
              <a:rPr lang="en"/>
              <a:t>They exert a lot of pressure on the earths surface when intact.</a:t>
            </a:r>
            <a:endParaRPr/>
          </a:p>
          <a:p>
            <a:pPr marL="0" lvl="0" indent="0" algn="l" rtl="0">
              <a:spcBef>
                <a:spcPts val="1200"/>
              </a:spcBef>
              <a:spcAft>
                <a:spcPts val="0"/>
              </a:spcAft>
              <a:buNone/>
            </a:pPr>
            <a:r>
              <a:rPr lang="en"/>
              <a:t>When they melt pressure is released and can cause earthquakes </a:t>
            </a:r>
            <a:endParaRPr/>
          </a:p>
          <a:p>
            <a:pPr marL="0" lvl="0" indent="0" algn="l" rtl="0">
              <a:spcBef>
                <a:spcPts val="1200"/>
              </a:spcBef>
              <a:spcAft>
                <a:spcPts val="120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311700" y="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Fault lines </a:t>
            </a:r>
            <a:endParaRPr/>
          </a:p>
        </p:txBody>
      </p:sp>
      <p:sp>
        <p:nvSpPr>
          <p:cNvPr id="149" name="Google Shape;149;p28"/>
          <p:cNvSpPr txBox="1">
            <a:spLocks noGrp="1"/>
          </p:cNvSpPr>
          <p:nvPr>
            <p:ph type="body" idx="1"/>
          </p:nvPr>
        </p:nvSpPr>
        <p:spPr>
          <a:xfrm>
            <a:off x="75924" y="50084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fracture between two blocks of rocks.</a:t>
            </a:r>
            <a:endParaRPr/>
          </a:p>
          <a:p>
            <a:pPr marL="457200" lvl="0" indent="-342900" algn="l" rtl="0">
              <a:spcBef>
                <a:spcPts val="1200"/>
              </a:spcBef>
              <a:spcAft>
                <a:spcPts val="0"/>
              </a:spcAft>
              <a:buSzPts val="1800"/>
              <a:buChar char="●"/>
            </a:pPr>
            <a:r>
              <a:rPr lang="en"/>
              <a:t>Normal fault</a:t>
            </a:r>
            <a:endParaRPr/>
          </a:p>
          <a:p>
            <a:pPr marL="457200" lvl="0" indent="-342900" algn="l" rtl="0">
              <a:spcBef>
                <a:spcPts val="0"/>
              </a:spcBef>
              <a:spcAft>
                <a:spcPts val="0"/>
              </a:spcAft>
              <a:buSzPts val="1800"/>
              <a:buChar char="●"/>
            </a:pPr>
            <a:r>
              <a:rPr lang="en"/>
              <a:t>Reverse fault </a:t>
            </a:r>
            <a:endParaRPr/>
          </a:p>
          <a:p>
            <a:pPr marL="457200" lvl="0" indent="-342900" algn="l" rtl="0">
              <a:spcBef>
                <a:spcPts val="0"/>
              </a:spcBef>
              <a:spcAft>
                <a:spcPts val="0"/>
              </a:spcAft>
              <a:buSzPts val="1800"/>
              <a:buChar char="●"/>
            </a:pPr>
            <a:r>
              <a:rPr lang="en"/>
              <a:t>Transform fault</a:t>
            </a:r>
            <a:r>
              <a:rPr lang="en" b="1"/>
              <a:t> </a:t>
            </a:r>
            <a:endParaRPr b="1"/>
          </a:p>
        </p:txBody>
      </p:sp>
      <p:sp>
        <p:nvSpPr>
          <p:cNvPr id="150" name="Google Shape;150;p28"/>
          <p:cNvSpPr txBox="1"/>
          <p:nvPr/>
        </p:nvSpPr>
        <p:spPr>
          <a:xfrm>
            <a:off x="5794375" y="2776773"/>
            <a:ext cx="2052900" cy="17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Source Code Pro"/>
                <a:ea typeface="Source Code Pro"/>
                <a:cs typeface="Source Code Pro"/>
                <a:sym typeface="Source Code Pro"/>
              </a:rPr>
              <a:t>Transform fault </a:t>
            </a:r>
            <a:endParaRPr>
              <a:solidFill>
                <a:srgbClr val="FFFFFF"/>
              </a:solidFill>
              <a:latin typeface="Source Code Pro"/>
              <a:ea typeface="Source Code Pro"/>
              <a:cs typeface="Source Code Pro"/>
              <a:sym typeface="Source Code Pro"/>
            </a:endParaRPr>
          </a:p>
        </p:txBody>
      </p:sp>
      <p:pic>
        <p:nvPicPr>
          <p:cNvPr id="151" name="Google Shape;151;p28"/>
          <p:cNvPicPr preferRelativeResize="0"/>
          <p:nvPr/>
        </p:nvPicPr>
        <p:blipFill>
          <a:blip r:embed="rId3">
            <a:alphaModFix/>
          </a:blip>
          <a:stretch>
            <a:fillRect/>
          </a:stretch>
        </p:blipFill>
        <p:spPr>
          <a:xfrm>
            <a:off x="973850" y="2050825"/>
            <a:ext cx="7139926" cy="3477100"/>
          </a:xfrm>
          <a:prstGeom prst="rect">
            <a:avLst/>
          </a:prstGeom>
          <a:noFill/>
          <a:ln>
            <a:noFill/>
          </a:ln>
        </p:spPr>
      </p:pic>
      <p:sp>
        <p:nvSpPr>
          <p:cNvPr id="152" name="Google Shape;152;p28"/>
          <p:cNvSpPr txBox="1"/>
          <p:nvPr/>
        </p:nvSpPr>
        <p:spPr>
          <a:xfrm>
            <a:off x="5794375" y="4433618"/>
            <a:ext cx="2319300" cy="17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Code Pro"/>
                <a:ea typeface="Source Code Pro"/>
                <a:cs typeface="Source Code Pro"/>
                <a:sym typeface="Source Code Pro"/>
              </a:rPr>
              <a:t>Transform fault</a:t>
            </a:r>
            <a:endParaRPr>
              <a:latin typeface="Source Code Pro"/>
              <a:ea typeface="Source Code Pro"/>
              <a:cs typeface="Source Code Pro"/>
              <a:sym typeface="Source Code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Faults and earthquakes </a:t>
            </a:r>
            <a:endParaRPr/>
          </a:p>
        </p:txBody>
      </p:sp>
      <p:sp>
        <p:nvSpPr>
          <p:cNvPr id="158" name="Google Shape;158;p2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Earthquakes take place as a result of the sudden release of energy during fault movement. </a:t>
            </a:r>
            <a:endParaRPr/>
          </a:p>
        </p:txBody>
      </p:sp>
      <p:pic>
        <p:nvPicPr>
          <p:cNvPr id="159" name="Google Shape;159;p29"/>
          <p:cNvPicPr preferRelativeResize="0"/>
          <p:nvPr/>
        </p:nvPicPr>
        <p:blipFill>
          <a:blip r:embed="rId3">
            <a:alphaModFix/>
          </a:blip>
          <a:stretch>
            <a:fillRect/>
          </a:stretch>
        </p:blipFill>
        <p:spPr>
          <a:xfrm>
            <a:off x="1617006" y="2039968"/>
            <a:ext cx="5910001" cy="3042025"/>
          </a:xfrm>
          <a:prstGeom prst="rect">
            <a:avLst/>
          </a:prstGeom>
          <a:noFill/>
          <a:ln>
            <a:noFill/>
          </a:ln>
        </p:spPr>
      </p:pic>
      <p:sp>
        <p:nvSpPr>
          <p:cNvPr id="160" name="Google Shape;160;p29"/>
          <p:cNvSpPr txBox="1"/>
          <p:nvPr/>
        </p:nvSpPr>
        <p:spPr>
          <a:xfrm>
            <a:off x="7857475" y="2146300"/>
            <a:ext cx="11481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u="sng">
                <a:solidFill>
                  <a:schemeClr val="hlink"/>
                </a:solidFill>
                <a:latin typeface="Source Code Pro"/>
                <a:ea typeface="Source Code Pro"/>
                <a:cs typeface="Source Code Pro"/>
                <a:sym typeface="Source Code Pro"/>
                <a:hlinkClick r:id="rId4"/>
              </a:rPr>
              <a:t>https://seismo.berkeley.edu/blog/2017/05/04/The-mystery-about-earthquake_fissures.html</a:t>
            </a:r>
            <a:r>
              <a:rPr lang="en" sz="900">
                <a:latin typeface="Source Code Pro"/>
                <a:ea typeface="Source Code Pro"/>
                <a:cs typeface="Source Code Pro"/>
                <a:sym typeface="Source Code Pro"/>
              </a:rPr>
              <a:t> </a:t>
            </a:r>
            <a:endParaRPr sz="900">
              <a:latin typeface="Source Code Pro"/>
              <a:ea typeface="Source Code Pro"/>
              <a:cs typeface="Source Code Pro"/>
              <a:sym typeface="Source Code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Human activity </a:t>
            </a:r>
            <a:endParaRPr/>
          </a:p>
        </p:txBody>
      </p:sp>
      <p:sp>
        <p:nvSpPr>
          <p:cNvPr id="166" name="Google Shape;166;p3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Fracking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Quarrying/mining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Dam building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Nuclear bombs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1"/>
          <p:cNvSpPr txBox="1">
            <a:spLocks noGrp="1"/>
          </p:cNvSpPr>
          <p:nvPr>
            <p:ph type="body" idx="1"/>
          </p:nvPr>
        </p:nvSpPr>
        <p:spPr>
          <a:xfrm>
            <a:off x="319500" y="4392600"/>
            <a:ext cx="6020700" cy="436800"/>
          </a:xfrm>
          <a:prstGeom prst="rect">
            <a:avLst/>
          </a:prstGeom>
        </p:spPr>
        <p:txBody>
          <a:bodyPr spcFirstLastPara="1" wrap="square" lIns="91425" tIns="91425" rIns="91425" bIns="91425" anchor="ctr" anchorCtr="0">
            <a:normAutofit fontScale="70000" lnSpcReduction="10000"/>
          </a:bodyPr>
          <a:lstStyle/>
          <a:p>
            <a:pPr marL="0" lvl="0" indent="0" algn="l" rtl="0">
              <a:spcBef>
                <a:spcPts val="0"/>
              </a:spcBef>
              <a:spcAft>
                <a:spcPts val="0"/>
              </a:spcAft>
              <a:buNone/>
            </a:pPr>
            <a:r>
              <a:rPr lang="en"/>
              <a:t>https://www.pbs.org/newshour/science/earthquakes-triggered-by-fracking</a:t>
            </a:r>
            <a:endParaRPr/>
          </a:p>
        </p:txBody>
      </p:sp>
      <p:sp>
        <p:nvSpPr>
          <p:cNvPr id="172" name="Google Shape;172;p31"/>
          <p:cNvSpPr txBox="1"/>
          <p:nvPr/>
        </p:nvSpPr>
        <p:spPr>
          <a:xfrm>
            <a:off x="982635" y="249835"/>
            <a:ext cx="7353000" cy="53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Source Code Pro"/>
                <a:ea typeface="Source Code Pro"/>
                <a:cs typeface="Source Code Pro"/>
                <a:sym typeface="Source Code Pro"/>
              </a:rPr>
              <a:t>Fracking </a:t>
            </a:r>
            <a:endParaRPr sz="2100">
              <a:latin typeface="Source Code Pro"/>
              <a:ea typeface="Source Code Pro"/>
              <a:cs typeface="Source Code Pro"/>
              <a:sym typeface="Source Code Pro"/>
            </a:endParaRPr>
          </a:p>
        </p:txBody>
      </p:sp>
      <p:pic>
        <p:nvPicPr>
          <p:cNvPr id="173" name="Google Shape;173;p31"/>
          <p:cNvPicPr preferRelativeResize="0"/>
          <p:nvPr/>
        </p:nvPicPr>
        <p:blipFill>
          <a:blip r:embed="rId3">
            <a:alphaModFix/>
          </a:blip>
          <a:stretch>
            <a:fillRect/>
          </a:stretch>
        </p:blipFill>
        <p:spPr>
          <a:xfrm>
            <a:off x="1604299" y="922475"/>
            <a:ext cx="5828826" cy="3298575"/>
          </a:xfrm>
          <a:prstGeom prst="rect">
            <a:avLst/>
          </a:prstGeom>
          <a:noFill/>
          <a:ln>
            <a:noFill/>
          </a:ln>
        </p:spPr>
      </p:pic>
      <p:sp>
        <p:nvSpPr>
          <p:cNvPr id="174" name="Google Shape;174;p31"/>
          <p:cNvSpPr txBox="1"/>
          <p:nvPr/>
        </p:nvSpPr>
        <p:spPr>
          <a:xfrm flipH="1">
            <a:off x="7570425" y="2146300"/>
            <a:ext cx="13788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Code Pro"/>
                <a:ea typeface="Source Code Pro"/>
                <a:cs typeface="Source Code Pro"/>
                <a:sym typeface="Source Code Pro"/>
              </a:rPr>
              <a:t>Fracking is banned in Ireland since 2017.</a:t>
            </a:r>
            <a:endParaRPr>
              <a:latin typeface="Source Code Pro"/>
              <a:ea typeface="Source Code Pro"/>
              <a:cs typeface="Source Code Pro"/>
              <a:sym typeface="Source Code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Causes of seismic activity </a:t>
            </a:r>
            <a:endParaRPr/>
          </a:p>
        </p:txBody>
      </p:sp>
      <p:sp>
        <p:nvSpPr>
          <p:cNvPr id="63" name="Google Shape;63;p14"/>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Lesson one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txBox="1">
            <a:spLocks noGrp="1"/>
          </p:cNvSpPr>
          <p:nvPr>
            <p:ph type="body" idx="1"/>
          </p:nvPr>
        </p:nvSpPr>
        <p:spPr>
          <a:xfrm>
            <a:off x="319500" y="4410611"/>
            <a:ext cx="5998800" cy="598800"/>
          </a:xfrm>
          <a:prstGeom prst="rect">
            <a:avLst/>
          </a:prstGeom>
        </p:spPr>
        <p:txBody>
          <a:bodyPr spcFirstLastPara="1" wrap="square" lIns="91425" tIns="91425" rIns="91425" bIns="91425" anchor="ctr" anchorCtr="0">
            <a:normAutofit fontScale="77500" lnSpcReduction="10000"/>
          </a:bodyPr>
          <a:lstStyle/>
          <a:p>
            <a:pPr marL="0" lvl="0" indent="0" algn="l" rtl="0">
              <a:spcBef>
                <a:spcPts val="0"/>
              </a:spcBef>
              <a:spcAft>
                <a:spcPts val="0"/>
              </a:spcAft>
              <a:buNone/>
            </a:pPr>
            <a:r>
              <a:rPr lang="en"/>
              <a:t>https://www.earth-prints.org/bitstream/2122/11037/1/2018Ant_Braun%26al_IS.pdf</a:t>
            </a:r>
            <a:endParaRPr/>
          </a:p>
        </p:txBody>
      </p:sp>
      <p:pic>
        <p:nvPicPr>
          <p:cNvPr id="180" name="Google Shape;180;p32"/>
          <p:cNvPicPr preferRelativeResize="0"/>
          <p:nvPr/>
        </p:nvPicPr>
        <p:blipFill>
          <a:blip r:embed="rId3">
            <a:alphaModFix/>
          </a:blip>
          <a:stretch>
            <a:fillRect/>
          </a:stretch>
        </p:blipFill>
        <p:spPr>
          <a:xfrm>
            <a:off x="886725" y="0"/>
            <a:ext cx="7478200" cy="4410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Nuclear bomb </a:t>
            </a:r>
            <a:endParaRPr/>
          </a:p>
        </p:txBody>
      </p:sp>
      <p:sp>
        <p:nvSpPr>
          <p:cNvPr id="186" name="Google Shape;186;p33"/>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u="sng">
                <a:solidFill>
                  <a:schemeClr val="hlink"/>
                </a:solidFill>
                <a:hlinkClick r:id="rId3"/>
              </a:rPr>
              <a:t>https://www.usgs.gov/faqs/can-nuclear-explosions-cause-earthquakes?qt-news_science_products=0#qt-news_science_products</a:t>
            </a:r>
            <a:r>
              <a:rPr lang="en"/>
              <a:t> </a:t>
            </a:r>
            <a:endParaRPr/>
          </a:p>
          <a:p>
            <a:pPr marL="0" lvl="0" indent="0" algn="l" rtl="0">
              <a:spcBef>
                <a:spcPts val="1200"/>
              </a:spcBef>
              <a:spcAft>
                <a:spcPts val="0"/>
              </a:spcAft>
              <a:buNone/>
            </a:pPr>
            <a:endParaRPr/>
          </a:p>
          <a:p>
            <a:pPr marL="457200" lvl="0" indent="-325755" algn="l" rtl="0">
              <a:spcBef>
                <a:spcPts val="1200"/>
              </a:spcBef>
              <a:spcAft>
                <a:spcPts val="0"/>
              </a:spcAft>
              <a:buSzPct val="100000"/>
              <a:buChar char="●"/>
            </a:pPr>
            <a:r>
              <a:rPr lang="en"/>
              <a:t>seismologists can tell the difference between an big explosion and a small earthquake.</a:t>
            </a:r>
            <a:endParaRPr/>
          </a:p>
          <a:p>
            <a:pPr marL="0" lvl="0" indent="0" algn="l" rtl="0">
              <a:spcBef>
                <a:spcPts val="1200"/>
              </a:spcBef>
              <a:spcAft>
                <a:spcPts val="0"/>
              </a:spcAft>
              <a:buNone/>
            </a:pPr>
            <a:r>
              <a:rPr lang="en"/>
              <a:t> </a:t>
            </a:r>
            <a:endParaRPr/>
          </a:p>
          <a:p>
            <a:pPr marL="457200" lvl="0" indent="-325755" algn="l" rtl="0">
              <a:spcBef>
                <a:spcPts val="1200"/>
              </a:spcBef>
              <a:spcAft>
                <a:spcPts val="0"/>
              </a:spcAft>
              <a:buSzPct val="100000"/>
              <a:buChar char="●"/>
            </a:pPr>
            <a:r>
              <a:rPr lang="en"/>
              <a:t>During the cold war the US could tell when the Soviets were testing nuclear bombs as the seismics of explosions are different from natural earthquakes.</a:t>
            </a:r>
            <a:endParaRPr/>
          </a:p>
          <a:p>
            <a:pPr marL="0" lvl="0" indent="0" algn="l" rtl="0">
              <a:spcBef>
                <a:spcPts val="1200"/>
              </a:spcBef>
              <a:spcAft>
                <a:spcPts val="12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activity - project </a:t>
            </a:r>
            <a:endParaRPr/>
          </a:p>
        </p:txBody>
      </p:sp>
      <p:sp>
        <p:nvSpPr>
          <p:cNvPr id="192" name="Google Shape;192;p3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Students should first state what is meant by seismic activity. </a:t>
            </a:r>
            <a:endParaRPr/>
          </a:p>
          <a:p>
            <a:pPr marL="457200" lvl="0" indent="-342900" algn="l" rtl="0">
              <a:spcBef>
                <a:spcPts val="0"/>
              </a:spcBef>
              <a:spcAft>
                <a:spcPts val="0"/>
              </a:spcAft>
              <a:buSzPts val="1800"/>
              <a:buChar char="●"/>
            </a:pPr>
            <a:r>
              <a:rPr lang="en"/>
              <a:t>List the different causes of seismic activity.</a:t>
            </a:r>
            <a:endParaRPr/>
          </a:p>
          <a:p>
            <a:pPr marL="457200" lvl="0" indent="-342900" algn="l" rtl="0">
              <a:spcBef>
                <a:spcPts val="0"/>
              </a:spcBef>
              <a:spcAft>
                <a:spcPts val="0"/>
              </a:spcAft>
              <a:buSzPts val="1800"/>
              <a:buChar char="●"/>
            </a:pPr>
            <a:r>
              <a:rPr lang="en"/>
              <a:t>Briefly explain each cause. Focus on plate tectonics and how either convergent or transform boundaries create earthquakes. </a:t>
            </a:r>
            <a:endParaRPr/>
          </a:p>
          <a:p>
            <a:pPr marL="457200" lvl="0" indent="-342900" algn="l" rtl="0">
              <a:spcBef>
                <a:spcPts val="0"/>
              </a:spcBef>
              <a:spcAft>
                <a:spcPts val="0"/>
              </a:spcAft>
              <a:buSzPts val="1800"/>
              <a:buChar char="●"/>
            </a:pPr>
            <a:r>
              <a:rPr lang="en"/>
              <a:t>Focus on one of the natural process causes in a bit more detail.</a:t>
            </a:r>
            <a:endParaRPr/>
          </a:p>
          <a:p>
            <a:pPr marL="457200" lvl="0" indent="-342900" algn="l" rtl="0">
              <a:spcBef>
                <a:spcPts val="0"/>
              </a:spcBef>
              <a:spcAft>
                <a:spcPts val="0"/>
              </a:spcAft>
              <a:buSzPts val="1800"/>
              <a:buChar char="●"/>
            </a:pPr>
            <a:r>
              <a:rPr lang="en"/>
              <a:t>Look at one human cause in detail.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Key terms recap </a:t>
            </a:r>
            <a:endParaRPr/>
          </a:p>
        </p:txBody>
      </p:sp>
      <p:sp>
        <p:nvSpPr>
          <p:cNvPr id="198" name="Google Shape;198;p3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Seismology- the study of earthquakes.</a:t>
            </a:r>
            <a:endParaRPr/>
          </a:p>
          <a:p>
            <a:pPr marL="457200" lvl="0" indent="-342900" algn="l" rtl="0">
              <a:spcBef>
                <a:spcPts val="0"/>
              </a:spcBef>
              <a:spcAft>
                <a:spcPts val="0"/>
              </a:spcAft>
              <a:buSzPts val="1800"/>
              <a:buChar char="●"/>
            </a:pPr>
            <a:r>
              <a:rPr lang="en"/>
              <a:t>Seismologist- a person who studies earthquakes. </a:t>
            </a:r>
            <a:endParaRPr/>
          </a:p>
          <a:p>
            <a:pPr marL="457200" lvl="0" indent="-342900" algn="l" rtl="0">
              <a:spcBef>
                <a:spcPts val="0"/>
              </a:spcBef>
              <a:spcAft>
                <a:spcPts val="0"/>
              </a:spcAft>
              <a:buSzPts val="1800"/>
              <a:buChar char="●"/>
            </a:pPr>
            <a:r>
              <a:rPr lang="en"/>
              <a:t>Seismic belts- areas of earthquake activity, mainly found at plate boundaries.</a:t>
            </a:r>
            <a:endParaRPr/>
          </a:p>
          <a:p>
            <a:pPr marL="457200" lvl="0" indent="-342900" algn="l" rtl="0">
              <a:spcBef>
                <a:spcPts val="0"/>
              </a:spcBef>
              <a:spcAft>
                <a:spcPts val="0"/>
              </a:spcAft>
              <a:buSzPts val="1800"/>
              <a:buChar char="●"/>
            </a:pPr>
            <a:r>
              <a:rPr lang="en"/>
              <a:t>Convergent boundary- where plates collide, also known as destructive boundaries.</a:t>
            </a:r>
            <a:endParaRPr/>
          </a:p>
          <a:p>
            <a:pPr marL="457200" lvl="0" indent="-342900" algn="l" rtl="0">
              <a:spcBef>
                <a:spcPts val="0"/>
              </a:spcBef>
              <a:spcAft>
                <a:spcPts val="0"/>
              </a:spcAft>
              <a:buSzPts val="1800"/>
              <a:buChar char="●"/>
            </a:pPr>
            <a:r>
              <a:rPr lang="en"/>
              <a:t>Divergent boundaries- where plates separate, also known as constructive boundaries.</a:t>
            </a:r>
            <a:endParaRPr/>
          </a:p>
          <a:p>
            <a:pPr marL="457200" lvl="0" indent="-342900" algn="l" rtl="0">
              <a:spcBef>
                <a:spcPts val="0"/>
              </a:spcBef>
              <a:spcAft>
                <a:spcPts val="0"/>
              </a:spcAft>
              <a:buSzPts val="1800"/>
              <a:buChar char="●"/>
            </a:pPr>
            <a:r>
              <a:rPr lang="en"/>
              <a:t>Transform boundaries- where plates slide past each other, also known as conservative boundaries.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Key terms recap</a:t>
            </a:r>
            <a:endParaRPr/>
          </a:p>
        </p:txBody>
      </p:sp>
      <p:sp>
        <p:nvSpPr>
          <p:cNvPr id="204" name="Google Shape;204;p3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Char char="●"/>
            </a:pPr>
            <a:r>
              <a:rPr lang="en"/>
              <a:t>Focus- point at which an earthquake starts. </a:t>
            </a:r>
            <a:endParaRPr/>
          </a:p>
          <a:p>
            <a:pPr marL="457200" lvl="0" indent="-334327" algn="l" rtl="0">
              <a:spcBef>
                <a:spcPts val="0"/>
              </a:spcBef>
              <a:spcAft>
                <a:spcPts val="0"/>
              </a:spcAft>
              <a:buSzPct val="100000"/>
              <a:buChar char="●"/>
            </a:pPr>
            <a:r>
              <a:rPr lang="en"/>
              <a:t>Epicentre- the point directly above the focus on the earth’s surface, where most damage occurs. </a:t>
            </a:r>
            <a:endParaRPr/>
          </a:p>
          <a:p>
            <a:pPr marL="457200" lvl="0" indent="-334327" algn="l" rtl="0">
              <a:spcBef>
                <a:spcPts val="0"/>
              </a:spcBef>
              <a:spcAft>
                <a:spcPts val="0"/>
              </a:spcAft>
              <a:buSzPct val="100000"/>
              <a:buChar char="●"/>
            </a:pPr>
            <a:r>
              <a:rPr lang="en"/>
              <a:t>Fault lines- a fracture between two blocks of rocks. </a:t>
            </a:r>
            <a:endParaRPr/>
          </a:p>
          <a:p>
            <a:pPr marL="457200" lvl="0" indent="-334327" algn="l" rtl="0">
              <a:spcBef>
                <a:spcPts val="0"/>
              </a:spcBef>
              <a:spcAft>
                <a:spcPts val="0"/>
              </a:spcAft>
              <a:buSzPct val="100000"/>
              <a:buChar char="●"/>
            </a:pPr>
            <a:r>
              <a:rPr lang="en"/>
              <a:t>Escarpments-an area separating two level land surfaces that occur as a result of faulting.</a:t>
            </a:r>
            <a:endParaRPr/>
          </a:p>
          <a:p>
            <a:pPr marL="457200" lvl="0" indent="-334327" algn="l" rtl="0">
              <a:spcBef>
                <a:spcPts val="0"/>
              </a:spcBef>
              <a:spcAft>
                <a:spcPts val="0"/>
              </a:spcAft>
              <a:buSzPct val="100000"/>
              <a:buChar char="●"/>
            </a:pPr>
            <a:r>
              <a:rPr lang="en"/>
              <a:t>Fracking- process of drilling down into the earth before a high-pressure water mixture is directed at the rock to release the gas inside.</a:t>
            </a:r>
            <a:endParaRPr/>
          </a:p>
          <a:p>
            <a:pPr marL="457200" lvl="0" indent="-334327" algn="l" rtl="0">
              <a:spcBef>
                <a:spcPts val="0"/>
              </a:spcBef>
              <a:spcAft>
                <a:spcPts val="0"/>
              </a:spcAft>
              <a:buSzPct val="100000"/>
              <a:buChar char="●"/>
            </a:pPr>
            <a:r>
              <a:rPr lang="en"/>
              <a:t>Quarrying- process of extracting rock from the earth’s surface.</a:t>
            </a:r>
            <a:endParaRPr/>
          </a:p>
          <a:p>
            <a:pPr marL="457200" lvl="0" indent="-334327" algn="l" rtl="0">
              <a:spcBef>
                <a:spcPts val="0"/>
              </a:spcBef>
              <a:spcAft>
                <a:spcPts val="0"/>
              </a:spcAft>
              <a:buSzPct val="100000"/>
              <a:buChar char="●"/>
            </a:pPr>
            <a:r>
              <a:rPr lang="en"/>
              <a:t>Fissures- a fracture in rock.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7"/>
          <p:cNvSpPr txBox="1">
            <a:spLocks noGrp="1"/>
          </p:cNvSpPr>
          <p:nvPr>
            <p:ph type="ctrTitle"/>
          </p:nvPr>
        </p:nvSpPr>
        <p:spPr>
          <a:xfrm>
            <a:off x="485969" y="276018"/>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Measurement of seismic activity </a:t>
            </a:r>
            <a:endParaRPr/>
          </a:p>
        </p:txBody>
      </p:sp>
      <p:sp>
        <p:nvSpPr>
          <p:cNvPr id="210" name="Google Shape;210;p37"/>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Lesson two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Learning outcome </a:t>
            </a:r>
            <a:endParaRPr/>
          </a:p>
        </p:txBody>
      </p:sp>
      <p:sp>
        <p:nvSpPr>
          <p:cNvPr id="216" name="Google Shape;216;p38"/>
          <p:cNvSpPr txBox="1">
            <a:spLocks noGrp="1"/>
          </p:cNvSpPr>
          <p:nvPr>
            <p:ph type="body" idx="1"/>
          </p:nvPr>
        </p:nvSpPr>
        <p:spPr>
          <a:xfrm>
            <a:off x="250184" y="161113"/>
            <a:ext cx="8520600" cy="3340200"/>
          </a:xfrm>
          <a:prstGeom prst="rect">
            <a:avLst/>
          </a:prstGeom>
        </p:spPr>
        <p:txBody>
          <a:bodyPr spcFirstLastPara="1" wrap="square" lIns="91425" tIns="91425" rIns="91425" bIns="91425" anchor="b" anchorCtr="0">
            <a:normAutofit/>
          </a:bodyPr>
          <a:lstStyle/>
          <a:p>
            <a:pPr marL="457200" lvl="0" indent="-342900" algn="l" rtl="0">
              <a:spcBef>
                <a:spcPts val="0"/>
              </a:spcBef>
              <a:spcAft>
                <a:spcPts val="0"/>
              </a:spcAft>
              <a:buSzPts val="1800"/>
              <a:buChar char="●"/>
            </a:pPr>
            <a:r>
              <a:rPr lang="en"/>
              <a:t>Understand how seismic activity can be measured.</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Understand how we measure seismic activity in Ireland.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Key terms </a:t>
            </a:r>
            <a:endParaRPr/>
          </a:p>
        </p:txBody>
      </p:sp>
      <p:sp>
        <p:nvSpPr>
          <p:cNvPr id="222" name="Google Shape;222;p3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34327" algn="l" rtl="0">
              <a:spcBef>
                <a:spcPts val="0"/>
              </a:spcBef>
              <a:spcAft>
                <a:spcPts val="0"/>
              </a:spcAft>
              <a:buSzPct val="100000"/>
              <a:buChar char="●"/>
            </a:pPr>
            <a:r>
              <a:rPr lang="en"/>
              <a:t>The point inside the Earths crust where the energy is released is called the focus. </a:t>
            </a:r>
            <a:endParaRPr/>
          </a:p>
          <a:p>
            <a:pPr marL="457200" lvl="0" indent="-334327" algn="l" rtl="0">
              <a:spcBef>
                <a:spcPts val="0"/>
              </a:spcBef>
              <a:spcAft>
                <a:spcPts val="0"/>
              </a:spcAft>
              <a:buSzPct val="100000"/>
              <a:buChar char="●"/>
            </a:pPr>
            <a:r>
              <a:rPr lang="en"/>
              <a:t>The point on the surface above the focus is called the epicentre. </a:t>
            </a:r>
            <a:endParaRPr/>
          </a:p>
          <a:p>
            <a:pPr marL="457200" lvl="0" indent="-334327" algn="l" rtl="0">
              <a:spcBef>
                <a:spcPts val="0"/>
              </a:spcBef>
              <a:spcAft>
                <a:spcPts val="0"/>
              </a:spcAft>
              <a:buSzPct val="100000"/>
              <a:buChar char="●"/>
            </a:pPr>
            <a:r>
              <a:rPr lang="en"/>
              <a:t>The energy is released in the form of waves which are called seismic waves. </a:t>
            </a:r>
            <a:endParaRPr/>
          </a:p>
          <a:p>
            <a:pPr marL="457200" lvl="0" indent="-334327" algn="l" rtl="0">
              <a:spcBef>
                <a:spcPts val="0"/>
              </a:spcBef>
              <a:spcAft>
                <a:spcPts val="0"/>
              </a:spcAft>
              <a:buSzPct val="100000"/>
              <a:buChar char="●"/>
            </a:pPr>
            <a:r>
              <a:rPr lang="en"/>
              <a:t>The power of the earthquake is measured using a seismometer, which picks up the vibrations. It plots these on a seismograph.</a:t>
            </a:r>
            <a:endParaRPr/>
          </a:p>
          <a:p>
            <a:pPr marL="0" lvl="0" indent="0" algn="l" rtl="0">
              <a:spcBef>
                <a:spcPts val="1200"/>
              </a:spcBef>
              <a:spcAft>
                <a:spcPts val="120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0"/>
          <p:cNvSpPr txBox="1">
            <a:spLocks noGrp="1"/>
          </p:cNvSpPr>
          <p:nvPr>
            <p:ph type="body" idx="1"/>
          </p:nvPr>
        </p:nvSpPr>
        <p:spPr>
          <a:xfrm>
            <a:off x="319500" y="4443850"/>
            <a:ext cx="5998800" cy="385500"/>
          </a:xfrm>
          <a:prstGeom prst="rect">
            <a:avLst/>
          </a:prstGeom>
        </p:spPr>
        <p:txBody>
          <a:bodyPr spcFirstLastPara="1" wrap="square" lIns="91425" tIns="91425" rIns="91425" bIns="91425" anchor="ctr" anchorCtr="0">
            <a:normAutofit fontScale="62500" lnSpcReduction="20000"/>
          </a:bodyPr>
          <a:lstStyle/>
          <a:p>
            <a:pPr marL="0" lvl="0" indent="0" algn="l" rtl="0">
              <a:spcBef>
                <a:spcPts val="0"/>
              </a:spcBef>
              <a:spcAft>
                <a:spcPts val="0"/>
              </a:spcAft>
              <a:buNone/>
            </a:pPr>
            <a:r>
              <a:rPr lang="en" u="sng">
                <a:solidFill>
                  <a:schemeClr val="hlink"/>
                </a:solidFill>
                <a:hlinkClick r:id="rId3"/>
              </a:rPr>
              <a:t>https://www.sciencelearn.org.nz/resources/340-seismic-waves</a:t>
            </a:r>
            <a:r>
              <a:rPr lang="en"/>
              <a:t> </a:t>
            </a:r>
            <a:endParaRPr/>
          </a:p>
        </p:txBody>
      </p:sp>
      <p:pic>
        <p:nvPicPr>
          <p:cNvPr id="228" name="Google Shape;228;p40"/>
          <p:cNvPicPr preferRelativeResize="0"/>
          <p:nvPr/>
        </p:nvPicPr>
        <p:blipFill>
          <a:blip r:embed="rId4">
            <a:alphaModFix/>
          </a:blip>
          <a:stretch>
            <a:fillRect/>
          </a:stretch>
        </p:blipFill>
        <p:spPr>
          <a:xfrm>
            <a:off x="818725" y="66625"/>
            <a:ext cx="7564274" cy="41619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What is a seismometer </a:t>
            </a:r>
            <a:endParaRPr/>
          </a:p>
        </p:txBody>
      </p:sp>
      <p:sp>
        <p:nvSpPr>
          <p:cNvPr id="234" name="Google Shape;234;p4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An instrument for measuring the direction, intensity, and duration of earthquakes by measuring the movement of the ground.</a:t>
            </a:r>
            <a:endParaRPr/>
          </a:p>
        </p:txBody>
      </p:sp>
      <p:pic>
        <p:nvPicPr>
          <p:cNvPr id="235" name="Google Shape;235;p41"/>
          <p:cNvPicPr preferRelativeResize="0"/>
          <p:nvPr/>
        </p:nvPicPr>
        <p:blipFill>
          <a:blip r:embed="rId3">
            <a:alphaModFix/>
          </a:blip>
          <a:stretch>
            <a:fillRect/>
          </a:stretch>
        </p:blipFill>
        <p:spPr>
          <a:xfrm>
            <a:off x="2681173" y="2511112"/>
            <a:ext cx="3781674" cy="2632399"/>
          </a:xfrm>
          <a:prstGeom prst="rect">
            <a:avLst/>
          </a:prstGeom>
          <a:noFill/>
          <a:ln>
            <a:noFill/>
          </a:ln>
        </p:spPr>
      </p:pic>
      <p:sp>
        <p:nvSpPr>
          <p:cNvPr id="236" name="Google Shape;236;p41"/>
          <p:cNvSpPr txBox="1"/>
          <p:nvPr/>
        </p:nvSpPr>
        <p:spPr>
          <a:xfrm>
            <a:off x="6873294" y="3385103"/>
            <a:ext cx="2270700" cy="14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u="sng">
                <a:solidFill>
                  <a:schemeClr val="hlink"/>
                </a:solidFill>
                <a:latin typeface="Source Code Pro"/>
                <a:ea typeface="Source Code Pro"/>
                <a:cs typeface="Source Code Pro"/>
                <a:sym typeface="Source Code Pro"/>
                <a:hlinkClick r:id="rId4"/>
              </a:rPr>
              <a:t>https://www.seis-insight.eu/en/public-2/planetary-seismology/how-a-seismometer-works</a:t>
            </a:r>
            <a:r>
              <a:rPr lang="en" sz="900">
                <a:latin typeface="Source Code Pro"/>
                <a:ea typeface="Source Code Pro"/>
                <a:cs typeface="Source Code Pro"/>
                <a:sym typeface="Source Code Pro"/>
              </a:rPr>
              <a:t> </a:t>
            </a:r>
            <a:endParaRPr sz="900">
              <a:latin typeface="Source Code Pro"/>
              <a:ea typeface="Source Code Pro"/>
              <a:cs typeface="Source Code Pro"/>
              <a:sym typeface="Source Code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Learning outcome: lesson one </a:t>
            </a:r>
            <a:endParaRPr/>
          </a:p>
        </p:txBody>
      </p:sp>
      <p:sp>
        <p:nvSpPr>
          <p:cNvPr id="69" name="Google Shape;69;p15"/>
          <p:cNvSpPr txBox="1">
            <a:spLocks noGrp="1"/>
          </p:cNvSpPr>
          <p:nvPr>
            <p:ph type="body" idx="1"/>
          </p:nvPr>
        </p:nvSpPr>
        <p:spPr>
          <a:xfrm>
            <a:off x="403956" y="1093843"/>
            <a:ext cx="8520600" cy="3340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Understand the causes of seismic activity.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Seismometers online </a:t>
            </a:r>
            <a:endParaRPr/>
          </a:p>
        </p:txBody>
      </p:sp>
      <p:sp>
        <p:nvSpPr>
          <p:cNvPr id="242" name="Google Shape;242;p4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u="sng">
                <a:solidFill>
                  <a:schemeClr val="hlink"/>
                </a:solidFill>
                <a:hlinkClick r:id="rId3"/>
              </a:rPr>
              <a:t>https://shakenet.raspberryshake.org/#?net=AM&amp;sta=RF7A3</a:t>
            </a:r>
            <a:r>
              <a:rPr lang="en"/>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Presentation of a seismometer in use. </a:t>
            </a:r>
            <a:endParaRPr/>
          </a:p>
        </p:txBody>
      </p:sp>
      <p:sp>
        <p:nvSpPr>
          <p:cNvPr id="248" name="Google Shape;248;p43"/>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following slides are from a presentation by an owner of a seismometer in Dublin. </a:t>
            </a:r>
            <a:endParaRPr/>
          </a:p>
          <a:p>
            <a:pPr marL="0" lvl="0" indent="0" algn="l" rtl="0">
              <a:spcBef>
                <a:spcPts val="1200"/>
              </a:spcBef>
              <a:spcAft>
                <a:spcPts val="0"/>
              </a:spcAft>
              <a:buNone/>
            </a:pPr>
            <a:r>
              <a:rPr lang="en"/>
              <a:t>Pablo Rodriguez Salgado</a:t>
            </a:r>
            <a:endParaRPr/>
          </a:p>
          <a:p>
            <a:pPr marL="0" lvl="0" indent="0" algn="l" rtl="0">
              <a:spcBef>
                <a:spcPts val="1200"/>
              </a:spcBef>
              <a:spcAft>
                <a:spcPts val="0"/>
              </a:spcAft>
              <a:buNone/>
            </a:pPr>
            <a:r>
              <a:rPr lang="en"/>
              <a:t>Fault Analysis Group</a:t>
            </a:r>
            <a:endParaRPr/>
          </a:p>
          <a:p>
            <a:pPr marL="0" lvl="0" indent="0" algn="l" rtl="0">
              <a:spcBef>
                <a:spcPts val="1200"/>
              </a:spcBef>
              <a:spcAft>
                <a:spcPts val="0"/>
              </a:spcAft>
              <a:buNone/>
            </a:pPr>
            <a:r>
              <a:rPr lang="en"/>
              <a:t>School of earth science,</a:t>
            </a:r>
            <a:endParaRPr/>
          </a:p>
          <a:p>
            <a:pPr marL="0" lvl="0" indent="0" algn="l" rtl="0">
              <a:spcBef>
                <a:spcPts val="1200"/>
              </a:spcBef>
              <a:spcAft>
                <a:spcPts val="0"/>
              </a:spcAft>
              <a:buNone/>
            </a:pPr>
            <a:r>
              <a:rPr lang="en"/>
              <a:t>UCD.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Where can they be found </a:t>
            </a:r>
            <a:endParaRPr/>
          </a:p>
        </p:txBody>
      </p:sp>
      <p:sp>
        <p:nvSpPr>
          <p:cNvPr id="254" name="Google Shape;254;p4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55" name="Google Shape;255;p44"/>
          <p:cNvPicPr preferRelativeResize="0"/>
          <p:nvPr/>
        </p:nvPicPr>
        <p:blipFill>
          <a:blip r:embed="rId3">
            <a:alphaModFix/>
          </a:blip>
          <a:stretch>
            <a:fillRect/>
          </a:stretch>
        </p:blipFill>
        <p:spPr>
          <a:xfrm>
            <a:off x="-674025" y="-947875"/>
            <a:ext cx="9818026" cy="64530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5"/>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261" name="Google Shape;261;p45"/>
          <p:cNvPicPr preferRelativeResize="0"/>
          <p:nvPr/>
        </p:nvPicPr>
        <p:blipFill>
          <a:blip r:embed="rId3">
            <a:alphaModFix/>
          </a:blip>
          <a:stretch>
            <a:fillRect/>
          </a:stretch>
        </p:blipFill>
        <p:spPr>
          <a:xfrm>
            <a:off x="0" y="-725900"/>
            <a:ext cx="9236252" cy="6570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6"/>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267" name="Google Shape;267;p46"/>
          <p:cNvPicPr preferRelativeResize="0"/>
          <p:nvPr/>
        </p:nvPicPr>
        <p:blipFill>
          <a:blip r:embed="rId3">
            <a:alphaModFix/>
          </a:blip>
          <a:stretch>
            <a:fillRect/>
          </a:stretch>
        </p:blipFill>
        <p:spPr>
          <a:xfrm>
            <a:off x="38475" y="-946300"/>
            <a:ext cx="8926124" cy="6763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7"/>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273" name="Google Shape;273;p47"/>
          <p:cNvPicPr preferRelativeResize="0"/>
          <p:nvPr/>
        </p:nvPicPr>
        <p:blipFill>
          <a:blip r:embed="rId3">
            <a:alphaModFix/>
          </a:blip>
          <a:stretch>
            <a:fillRect/>
          </a:stretch>
        </p:blipFill>
        <p:spPr>
          <a:xfrm>
            <a:off x="0" y="-355025"/>
            <a:ext cx="9143998" cy="59763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8"/>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279" name="Google Shape;279;p48"/>
          <p:cNvPicPr preferRelativeResize="0"/>
          <p:nvPr/>
        </p:nvPicPr>
        <p:blipFill>
          <a:blip r:embed="rId3">
            <a:alphaModFix/>
          </a:blip>
          <a:stretch>
            <a:fillRect/>
          </a:stretch>
        </p:blipFill>
        <p:spPr>
          <a:xfrm>
            <a:off x="-98750" y="-221775"/>
            <a:ext cx="9242748" cy="56996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9"/>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285" name="Google Shape;285;p49"/>
          <p:cNvPicPr preferRelativeResize="0"/>
          <p:nvPr/>
        </p:nvPicPr>
        <p:blipFill>
          <a:blip r:embed="rId3">
            <a:alphaModFix/>
          </a:blip>
          <a:stretch>
            <a:fillRect/>
          </a:stretch>
        </p:blipFill>
        <p:spPr>
          <a:xfrm>
            <a:off x="0" y="-850875"/>
            <a:ext cx="9143998" cy="67157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0"/>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291" name="Google Shape;291;p50"/>
          <p:cNvPicPr preferRelativeResize="0"/>
          <p:nvPr/>
        </p:nvPicPr>
        <p:blipFill>
          <a:blip r:embed="rId3">
            <a:alphaModFix/>
          </a:blip>
          <a:stretch>
            <a:fillRect/>
          </a:stretch>
        </p:blipFill>
        <p:spPr>
          <a:xfrm>
            <a:off x="0" y="-314025"/>
            <a:ext cx="9143998" cy="57355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Where can they be found off the Irish coast </a:t>
            </a:r>
            <a:endParaRPr/>
          </a:p>
        </p:txBody>
      </p:sp>
      <p:sp>
        <p:nvSpPr>
          <p:cNvPr id="297" name="Google Shape;297;p51"/>
          <p:cNvSpPr txBox="1">
            <a:spLocks noGrp="1"/>
          </p:cNvSpPr>
          <p:nvPr>
            <p:ph type="body" idx="1"/>
          </p:nvPr>
        </p:nvSpPr>
        <p:spPr>
          <a:xfrm>
            <a:off x="311700" y="1311300"/>
            <a:ext cx="2808000" cy="3179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u="sng">
                <a:solidFill>
                  <a:schemeClr val="hlink"/>
                </a:solidFill>
                <a:hlinkClick r:id="rId3"/>
              </a:rPr>
              <a:t>https://youtu.be/13TEKNP7lBY</a:t>
            </a:r>
            <a:r>
              <a:rPr lang="en"/>
              <a:t> </a:t>
            </a:r>
            <a:endParaRPr/>
          </a:p>
          <a:p>
            <a:pPr marL="0" lvl="0" indent="0" algn="l" rtl="0">
              <a:spcBef>
                <a:spcPts val="1200"/>
              </a:spcBef>
              <a:spcAft>
                <a:spcPts val="0"/>
              </a:spcAft>
              <a:buNone/>
            </a:pPr>
            <a:endParaRPr b="1"/>
          </a:p>
          <a:p>
            <a:pPr marL="0" lvl="0" indent="0" algn="l" rtl="0">
              <a:spcBef>
                <a:spcPts val="1200"/>
              </a:spcBef>
              <a:spcAft>
                <a:spcPts val="0"/>
              </a:spcAft>
              <a:buNone/>
            </a:pPr>
            <a:r>
              <a:rPr lang="en" b="1"/>
              <a:t>In the project SEA-SEIS (Structure, Evolution And Seismicity of the Irish offshore), scientists from the Dublin Institute for Advanced Studies (DIAS) have deployed 18 seismometers at the bottom of the North Atlantic Ocean.</a:t>
            </a:r>
            <a:endParaRPr b="1"/>
          </a:p>
          <a:p>
            <a:pPr marL="0" lvl="0" indent="0" algn="l" rtl="0">
              <a:spcBef>
                <a:spcPts val="1200"/>
              </a:spcBef>
              <a:spcAft>
                <a:spcPts val="1200"/>
              </a:spcAft>
              <a:buNone/>
            </a:pPr>
            <a:r>
              <a:rPr lang="en" b="1" u="sng">
                <a:solidFill>
                  <a:schemeClr val="hlink"/>
                </a:solidFill>
                <a:hlinkClick r:id="rId4"/>
              </a:rPr>
              <a:t>https://sea-seis.ie/2018/08/08/project-sea-seis/</a:t>
            </a:r>
            <a:r>
              <a:rPr lang="en" b="1"/>
              <a:t> </a:t>
            </a:r>
            <a:endParaRPr b="1"/>
          </a:p>
        </p:txBody>
      </p:sp>
      <p:pic>
        <p:nvPicPr>
          <p:cNvPr id="298" name="Google Shape;298;p51"/>
          <p:cNvPicPr preferRelativeResize="0"/>
          <p:nvPr/>
        </p:nvPicPr>
        <p:blipFill>
          <a:blip r:embed="rId5">
            <a:alphaModFix/>
          </a:blip>
          <a:stretch>
            <a:fillRect/>
          </a:stretch>
        </p:blipFill>
        <p:spPr>
          <a:xfrm>
            <a:off x="4205875" y="0"/>
            <a:ext cx="487165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What is a earthquake </a:t>
            </a:r>
            <a:endParaRPr/>
          </a:p>
        </p:txBody>
      </p:sp>
      <p:sp>
        <p:nvSpPr>
          <p:cNvPr id="75" name="Google Shape;75;p16"/>
          <p:cNvSpPr txBox="1">
            <a:spLocks noGrp="1"/>
          </p:cNvSpPr>
          <p:nvPr>
            <p:ph type="body" idx="1"/>
          </p:nvPr>
        </p:nvSpPr>
        <p:spPr>
          <a:xfrm>
            <a:off x="311700" y="432291"/>
            <a:ext cx="8520600" cy="3340200"/>
          </a:xfrm>
          <a:prstGeom prst="rect">
            <a:avLst/>
          </a:prstGeom>
        </p:spPr>
        <p:txBody>
          <a:bodyPr spcFirstLastPara="1" wrap="square" lIns="91425" tIns="91425" rIns="91425" bIns="91425" anchor="b" anchorCtr="0">
            <a:normAutofit/>
          </a:bodyPr>
          <a:lstStyle/>
          <a:p>
            <a:pPr marL="0" lvl="0" indent="0" algn="ctr" rtl="0">
              <a:spcBef>
                <a:spcPts val="0"/>
              </a:spcBef>
              <a:spcAft>
                <a:spcPts val="1200"/>
              </a:spcAft>
              <a:buNone/>
            </a:pPr>
            <a:r>
              <a:rPr lang="en" sz="2800"/>
              <a:t>An earthquake is a sudden and rapid shaking of the earth's surface caused by the release of energy stored in rocks.</a:t>
            </a:r>
            <a:endParaRPr sz="2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457200" lvl="0" indent="-468630" algn="ctr" rtl="0">
              <a:spcBef>
                <a:spcPts val="0"/>
              </a:spcBef>
              <a:spcAft>
                <a:spcPts val="0"/>
              </a:spcAft>
              <a:buSzPct val="100000"/>
              <a:buAutoNum type="arabicPeriod"/>
            </a:pPr>
            <a:r>
              <a:rPr lang="en"/>
              <a:t>Richter scale </a:t>
            </a:r>
            <a:endParaRPr/>
          </a:p>
        </p:txBody>
      </p:sp>
      <p:sp>
        <p:nvSpPr>
          <p:cNvPr id="304" name="Google Shape;304;p52"/>
          <p:cNvSpPr txBox="1">
            <a:spLocks noGrp="1"/>
          </p:cNvSpPr>
          <p:nvPr>
            <p:ph type="body" idx="1"/>
          </p:nvPr>
        </p:nvSpPr>
        <p:spPr>
          <a:xfrm>
            <a:off x="383458" y="1229685"/>
            <a:ext cx="8520600" cy="33402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a:t>There are three scales used to measure earthquakes. The Richter Scale measures the strength or intensity of the shock waves produced. The scale is measured in steps from 1 upwards. Each successive unit is 10 times more powerful than the one before. `Therefore an earthquake measuring 7 on the Richter Scale is 1,000 times more powerful than one measuring 4.</a:t>
            </a:r>
            <a:endParaRPr/>
          </a:p>
          <a:p>
            <a:pPr marL="0" lvl="0" indent="0" algn="l" rtl="0">
              <a:spcBef>
                <a:spcPts val="1200"/>
              </a:spcBef>
              <a:spcAft>
                <a:spcPts val="0"/>
              </a:spcAft>
              <a:buNone/>
            </a:pPr>
            <a:r>
              <a:rPr lang="en"/>
              <a:t>Up to 3.5 = Generally not felt, but recorded.</a:t>
            </a:r>
            <a:endParaRPr/>
          </a:p>
          <a:p>
            <a:pPr marL="0" lvl="0" indent="0" algn="l" rtl="0">
              <a:spcBef>
                <a:spcPts val="1200"/>
              </a:spcBef>
              <a:spcAft>
                <a:spcPts val="0"/>
              </a:spcAft>
              <a:buNone/>
            </a:pPr>
            <a:r>
              <a:rPr lang="en"/>
              <a:t>Under 6   = At most slight damage to well constructed buildings, but can cause major damage to poorly constructed ones over a small area.</a:t>
            </a:r>
            <a:endParaRPr/>
          </a:p>
          <a:p>
            <a:pPr marL="0" lvl="0" indent="0" algn="l" rtl="0">
              <a:spcBef>
                <a:spcPts val="1200"/>
              </a:spcBef>
              <a:spcAft>
                <a:spcPts val="0"/>
              </a:spcAft>
              <a:buNone/>
            </a:pPr>
            <a:r>
              <a:rPr lang="en"/>
              <a:t>Over 8 = Major Earthquake. Can cause serious damage over large areas of several hundreds of kilometres.</a:t>
            </a:r>
            <a:endParaRPr/>
          </a:p>
          <a:p>
            <a:pPr marL="0" lvl="0" indent="0" algn="l" rtl="0">
              <a:spcBef>
                <a:spcPts val="1200"/>
              </a:spcBef>
              <a:spcAft>
                <a:spcPts val="1200"/>
              </a:spcAft>
              <a:buNone/>
            </a:pPr>
            <a:r>
              <a:rPr lang="en"/>
              <a:t>May 22, 1960: the largest earthquake ever recorded, occurred off the coast of southern Chile- measured 9.5 magnitude on the Richter scale.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3"/>
          <p:cNvSpPr txBox="1">
            <a:spLocks noGrp="1"/>
          </p:cNvSpPr>
          <p:nvPr>
            <p:ph type="body" idx="1"/>
          </p:nvPr>
        </p:nvSpPr>
        <p:spPr>
          <a:xfrm>
            <a:off x="319500" y="4495125"/>
            <a:ext cx="5851800" cy="334200"/>
          </a:xfrm>
          <a:prstGeom prst="rect">
            <a:avLst/>
          </a:prstGeom>
        </p:spPr>
        <p:txBody>
          <a:bodyPr spcFirstLastPara="1" wrap="square" lIns="91425" tIns="91425" rIns="91425" bIns="91425" anchor="ctr" anchorCtr="0">
            <a:normAutofit fontScale="40000" lnSpcReduction="10000"/>
          </a:bodyPr>
          <a:lstStyle/>
          <a:p>
            <a:pPr marL="0" lvl="0" indent="0" algn="l" rtl="0">
              <a:spcBef>
                <a:spcPts val="0"/>
              </a:spcBef>
              <a:spcAft>
                <a:spcPts val="0"/>
              </a:spcAft>
              <a:buNone/>
            </a:pPr>
            <a:r>
              <a:rPr lang="en" u="sng">
                <a:solidFill>
                  <a:schemeClr val="hlink"/>
                </a:solidFill>
                <a:hlinkClick r:id="rId3"/>
              </a:rPr>
              <a:t>https://www.sms-tsunami-warning.com/pages/richter-scale#.YazJNC-nwgo</a:t>
            </a:r>
            <a:r>
              <a:rPr lang="en"/>
              <a:t> </a:t>
            </a:r>
            <a:endParaRPr/>
          </a:p>
        </p:txBody>
      </p:sp>
      <p:pic>
        <p:nvPicPr>
          <p:cNvPr id="310" name="Google Shape;310;p53"/>
          <p:cNvPicPr preferRelativeResize="0"/>
          <p:nvPr/>
        </p:nvPicPr>
        <p:blipFill>
          <a:blip r:embed="rId4">
            <a:alphaModFix/>
          </a:blip>
          <a:stretch>
            <a:fillRect/>
          </a:stretch>
        </p:blipFill>
        <p:spPr>
          <a:xfrm>
            <a:off x="958803" y="152400"/>
            <a:ext cx="7124197" cy="43427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2. mercalli scale </a:t>
            </a:r>
            <a:endParaRPr/>
          </a:p>
        </p:txBody>
      </p:sp>
      <p:sp>
        <p:nvSpPr>
          <p:cNvPr id="316" name="Google Shape;316;p54"/>
          <p:cNvSpPr txBox="1">
            <a:spLocks noGrp="1"/>
          </p:cNvSpPr>
          <p:nvPr>
            <p:ph type="body" idx="1"/>
          </p:nvPr>
        </p:nvSpPr>
        <p:spPr>
          <a:xfrm>
            <a:off x="311700" y="1238063"/>
            <a:ext cx="8520600" cy="3340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The Mercalli Scale measures the severity of earthquakes. It relies on how much damage is caused. It measures 1 to 12 using Roman numerals.</a:t>
            </a:r>
            <a:endParaRPr/>
          </a:p>
          <a:p>
            <a:pPr marL="0" lvl="0" indent="0" algn="l" rtl="0">
              <a:spcBef>
                <a:spcPts val="1200"/>
              </a:spcBef>
              <a:spcAft>
                <a:spcPts val="0"/>
              </a:spcAft>
              <a:buNone/>
            </a:pPr>
            <a:r>
              <a:rPr lang="en"/>
              <a:t>  I   = Only detected  by instruments.</a:t>
            </a:r>
            <a:endParaRPr/>
          </a:p>
          <a:p>
            <a:pPr marL="0" lvl="0" indent="0" algn="l" rtl="0">
              <a:spcBef>
                <a:spcPts val="1200"/>
              </a:spcBef>
              <a:spcAft>
                <a:spcPts val="0"/>
              </a:spcAft>
              <a:buNone/>
            </a:pPr>
            <a:r>
              <a:rPr lang="en"/>
              <a:t> V  = Tall objects rock. Plaster cracks.</a:t>
            </a:r>
            <a:endParaRPr/>
          </a:p>
          <a:p>
            <a:pPr marL="0" lvl="0" indent="0" algn="l" rtl="0">
              <a:spcBef>
                <a:spcPts val="1200"/>
              </a:spcBef>
              <a:spcAft>
                <a:spcPts val="0"/>
              </a:spcAft>
              <a:buNone/>
            </a:pPr>
            <a:r>
              <a:rPr lang="en"/>
              <a:t>XII = Total destruction. Ground thrown into waves. Objects thrown into the air.</a:t>
            </a:r>
            <a:endParaRPr/>
          </a:p>
          <a:p>
            <a:pPr marL="0" lvl="0" indent="0" algn="l" rtl="0">
              <a:spcBef>
                <a:spcPts val="1200"/>
              </a:spcBef>
              <a:spcAft>
                <a:spcPts val="1200"/>
              </a:spcAft>
              <a:buNone/>
            </a:pPr>
            <a:r>
              <a:rPr lang="en"/>
              <a:t>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5"/>
          <p:cNvSpPr txBox="1">
            <a:spLocks noGrp="1"/>
          </p:cNvSpPr>
          <p:nvPr>
            <p:ph type="body" idx="1"/>
          </p:nvPr>
        </p:nvSpPr>
        <p:spPr>
          <a:xfrm>
            <a:off x="0" y="4763100"/>
            <a:ext cx="5998800" cy="380400"/>
          </a:xfrm>
          <a:prstGeom prst="rect">
            <a:avLst/>
          </a:prstGeom>
        </p:spPr>
        <p:txBody>
          <a:bodyPr spcFirstLastPara="1" wrap="square" lIns="91425" tIns="91425" rIns="91425" bIns="91425" anchor="ctr" anchorCtr="0">
            <a:normAutofit fontScale="62500" lnSpcReduction="20000"/>
          </a:bodyPr>
          <a:lstStyle/>
          <a:p>
            <a:pPr marL="0" lvl="0" indent="0" algn="l" rtl="0">
              <a:spcBef>
                <a:spcPts val="0"/>
              </a:spcBef>
              <a:spcAft>
                <a:spcPts val="0"/>
              </a:spcAft>
              <a:buNone/>
            </a:pPr>
            <a:r>
              <a:rPr lang="en" u="sng">
                <a:solidFill>
                  <a:schemeClr val="hlink"/>
                </a:solidFill>
                <a:hlinkClick r:id="rId3"/>
              </a:rPr>
              <a:t>https://www.usgs.gov/media/images/modified-mercalli-intensity-mmi-scale-assigns-intensities</a:t>
            </a:r>
            <a:r>
              <a:rPr lang="en"/>
              <a:t> </a:t>
            </a:r>
            <a:endParaRPr/>
          </a:p>
        </p:txBody>
      </p:sp>
      <p:pic>
        <p:nvPicPr>
          <p:cNvPr id="322" name="Google Shape;322;p55"/>
          <p:cNvPicPr preferRelativeResize="0"/>
          <p:nvPr/>
        </p:nvPicPr>
        <p:blipFill>
          <a:blip r:embed="rId4">
            <a:alphaModFix/>
          </a:blip>
          <a:stretch>
            <a:fillRect/>
          </a:stretch>
        </p:blipFill>
        <p:spPr>
          <a:xfrm>
            <a:off x="152400" y="152400"/>
            <a:ext cx="8930099" cy="45169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3. Moment magnitude scale </a:t>
            </a:r>
            <a:endParaRPr/>
          </a:p>
        </p:txBody>
      </p:sp>
      <p:sp>
        <p:nvSpPr>
          <p:cNvPr id="328" name="Google Shape;328;p5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a:t>The Moment Magnitude Scale is the successor to the Richter Scale and is today used by seismologists. It measures the energy produced  by earthquakes. It again goes from 1 upwards. At each step about 32 times more energy is released than at the previous step. It has no upper limit, but the largest recorded earthquake was in Chile in 1960 which measured 9.5 on the Moment Magnitude Scale. The Kashmir earthquake in October 2005 which killed over 100,000 people and left hundreds of thousands homeless measured 7.6 on the M M Scale.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7"/>
          <p:cNvSpPr txBox="1">
            <a:spLocks noGrp="1"/>
          </p:cNvSpPr>
          <p:nvPr>
            <p:ph type="body" idx="1"/>
          </p:nvPr>
        </p:nvSpPr>
        <p:spPr>
          <a:xfrm>
            <a:off x="271655" y="4848900"/>
            <a:ext cx="4910400" cy="294600"/>
          </a:xfrm>
          <a:prstGeom prst="rect">
            <a:avLst/>
          </a:prstGeom>
        </p:spPr>
        <p:txBody>
          <a:bodyPr spcFirstLastPara="1" wrap="square" lIns="91425" tIns="91425" rIns="91425" bIns="91425" anchor="ctr" anchorCtr="0">
            <a:normAutofit fontScale="40000" lnSpcReduction="20000"/>
          </a:bodyPr>
          <a:lstStyle/>
          <a:p>
            <a:pPr marL="0" lvl="0" indent="0" algn="l" rtl="0">
              <a:spcBef>
                <a:spcPts val="0"/>
              </a:spcBef>
              <a:spcAft>
                <a:spcPts val="0"/>
              </a:spcAft>
              <a:buNone/>
            </a:pPr>
            <a:r>
              <a:rPr lang="en" u="sng">
                <a:solidFill>
                  <a:schemeClr val="hlink"/>
                </a:solidFill>
                <a:hlinkClick r:id="rId3"/>
              </a:rPr>
              <a:t>https://www.jkgeography.com/measuring-earthquakes.html</a:t>
            </a:r>
            <a:r>
              <a:rPr lang="en"/>
              <a:t> </a:t>
            </a:r>
            <a:endParaRPr/>
          </a:p>
        </p:txBody>
      </p:sp>
      <p:pic>
        <p:nvPicPr>
          <p:cNvPr id="334" name="Google Shape;334;p57"/>
          <p:cNvPicPr preferRelativeResize="0"/>
          <p:nvPr/>
        </p:nvPicPr>
        <p:blipFill>
          <a:blip r:embed="rId4">
            <a:alphaModFix/>
          </a:blip>
          <a:stretch>
            <a:fillRect/>
          </a:stretch>
        </p:blipFill>
        <p:spPr>
          <a:xfrm>
            <a:off x="152400" y="152400"/>
            <a:ext cx="8839197" cy="435014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Predicting earthquakes </a:t>
            </a:r>
            <a:endParaRPr/>
          </a:p>
        </p:txBody>
      </p:sp>
      <p:sp>
        <p:nvSpPr>
          <p:cNvPr id="340" name="Google Shape;340;p5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Seismologists can measure how much stress a certain region of the Earth's crust is under, and how quickly that stress is increasing. This knowledge, along with the elapsed time since the last quake, helps scientists to determine if another quake is on the way. </a:t>
            </a:r>
            <a:endParaRPr/>
          </a:p>
          <a:p>
            <a:pPr marL="0" lvl="0" indent="0" algn="l" rtl="0">
              <a:spcBef>
                <a:spcPts val="1200"/>
              </a:spcBef>
              <a:spcAft>
                <a:spcPts val="120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Activity </a:t>
            </a:r>
            <a:endParaRPr/>
          </a:p>
        </p:txBody>
      </p:sp>
      <p:sp>
        <p:nvSpPr>
          <p:cNvPr id="346" name="Google Shape;346;p5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50000"/>
              <a:buAutoNum type="arabicPeriod"/>
            </a:pPr>
            <a:r>
              <a:rPr lang="en"/>
              <a:t>Take a trip to the local primary school where a seismometer might be present. </a:t>
            </a:r>
            <a:r>
              <a:rPr lang="en" sz="1200" u="sng">
                <a:solidFill>
                  <a:schemeClr val="hlink"/>
                </a:solidFill>
                <a:hlinkClick r:id="rId3"/>
              </a:rPr>
              <a:t>http://geoserver.iris.edu/stations/view/SIE#zoom=4&amp;lat=52.69886&amp;lon=-11.86523&amp;layers=TFFBFFFFFFFFFFF</a:t>
            </a:r>
            <a:r>
              <a:rPr lang="en" sz="1200"/>
              <a:t> </a:t>
            </a:r>
            <a:endParaRPr sz="1200"/>
          </a:p>
          <a:p>
            <a:pPr marL="0" lvl="0" indent="0" algn="l" rtl="0">
              <a:spcBef>
                <a:spcPts val="1200"/>
              </a:spcBef>
              <a:spcAft>
                <a:spcPts val="0"/>
              </a:spcAft>
              <a:buNone/>
            </a:pPr>
            <a:endParaRPr/>
          </a:p>
          <a:p>
            <a:pPr marL="457200" lvl="0" indent="-334327" algn="l" rtl="0">
              <a:spcBef>
                <a:spcPts val="1200"/>
              </a:spcBef>
              <a:spcAft>
                <a:spcPts val="0"/>
              </a:spcAft>
              <a:buSzPct val="100000"/>
              <a:buAutoNum type="arabicPeriod"/>
            </a:pPr>
            <a:r>
              <a:rPr lang="en"/>
              <a:t>Make a seismometer. </a:t>
            </a:r>
            <a:r>
              <a:rPr lang="en" u="sng">
                <a:solidFill>
                  <a:schemeClr val="hlink"/>
                </a:solidFill>
                <a:hlinkClick r:id="rId4"/>
              </a:rPr>
              <a:t>https://youtu.be/41RzGwZINOk</a:t>
            </a:r>
            <a:r>
              <a:rPr lang="en"/>
              <a:t> </a:t>
            </a:r>
            <a:endParaRPr/>
          </a:p>
          <a:p>
            <a:pPr marL="0" lvl="0" indent="0" algn="l" rtl="0">
              <a:spcBef>
                <a:spcPts val="1200"/>
              </a:spcBef>
              <a:spcAft>
                <a:spcPts val="0"/>
              </a:spcAft>
              <a:buNone/>
            </a:pPr>
            <a:endParaRPr/>
          </a:p>
          <a:p>
            <a:pPr marL="457200" lvl="0" indent="-334327" algn="l" rtl="0">
              <a:spcBef>
                <a:spcPts val="1200"/>
              </a:spcBef>
              <a:spcAft>
                <a:spcPts val="0"/>
              </a:spcAft>
              <a:buSzPct val="100000"/>
              <a:buAutoNum type="arabicPeriod"/>
            </a:pPr>
            <a:r>
              <a:rPr lang="en"/>
              <a:t>As part of the project- talk about what is a seismometer. </a:t>
            </a:r>
            <a:endParaRPr/>
          </a:p>
          <a:p>
            <a:pPr marL="457200" lvl="0" indent="-334327" algn="l" rtl="0">
              <a:spcBef>
                <a:spcPts val="0"/>
              </a:spcBef>
              <a:spcAft>
                <a:spcPts val="0"/>
              </a:spcAft>
              <a:buSzPct val="100000"/>
              <a:buChar char="●"/>
            </a:pPr>
            <a:r>
              <a:rPr lang="en"/>
              <a:t>Look and where they are located both in Ireland and abroad. </a:t>
            </a:r>
            <a:endParaRPr/>
          </a:p>
          <a:p>
            <a:pPr marL="457200" lvl="0" indent="-334327" algn="l" rtl="0">
              <a:spcBef>
                <a:spcPts val="0"/>
              </a:spcBef>
              <a:spcAft>
                <a:spcPts val="0"/>
              </a:spcAft>
              <a:buSzPct val="100000"/>
              <a:buChar char="●"/>
            </a:pPr>
            <a:r>
              <a:rPr lang="en"/>
              <a:t>Why do you think they are located here? </a:t>
            </a:r>
            <a:endParaRPr/>
          </a:p>
          <a:p>
            <a:pPr marL="457200" lvl="0" indent="-334327" algn="l" rtl="0">
              <a:spcBef>
                <a:spcPts val="0"/>
              </a:spcBef>
              <a:spcAft>
                <a:spcPts val="0"/>
              </a:spcAft>
              <a:buSzPct val="100000"/>
              <a:buChar char="●"/>
            </a:pPr>
            <a:r>
              <a:rPr lang="en"/>
              <a:t>Pick one of the scales mentioned and write up how they work.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6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Key terms </a:t>
            </a:r>
            <a:endParaRPr/>
          </a:p>
        </p:txBody>
      </p:sp>
      <p:sp>
        <p:nvSpPr>
          <p:cNvPr id="352" name="Google Shape;352;p6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Seismometer- an instrument used to measure earthquakes.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Magnitude- the strength of an earthquake.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61"/>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Earthquake damage and the impacts of earthquakes </a:t>
            </a:r>
            <a:endParaRPr/>
          </a:p>
        </p:txBody>
      </p:sp>
      <p:sp>
        <p:nvSpPr>
          <p:cNvPr id="358" name="Google Shape;358;p61"/>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Lesson three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Key terms </a:t>
            </a:r>
            <a:endParaRPr/>
          </a:p>
        </p:txBody>
      </p:sp>
      <p:sp>
        <p:nvSpPr>
          <p:cNvPr id="81" name="Google Shape;81;p17"/>
          <p:cNvSpPr txBox="1">
            <a:spLocks noGrp="1"/>
          </p:cNvSpPr>
          <p:nvPr>
            <p:ph type="body" idx="4294967295"/>
          </p:nvPr>
        </p:nvSpPr>
        <p:spPr>
          <a:xfrm>
            <a:off x="311700" y="1228675"/>
            <a:ext cx="8376000" cy="20055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a:t>Seismology- study of earthquakes </a:t>
            </a:r>
            <a:endParaRPr/>
          </a:p>
          <a:p>
            <a:pPr marL="0" lvl="0" indent="0" algn="l" rtl="0">
              <a:spcBef>
                <a:spcPts val="1200"/>
              </a:spcBef>
              <a:spcAft>
                <a:spcPts val="0"/>
              </a:spcAft>
              <a:buNone/>
            </a:pPr>
            <a:r>
              <a:rPr lang="en"/>
              <a:t>Seismologist- someone who studies earthquakes </a:t>
            </a:r>
            <a:endParaRPr/>
          </a:p>
          <a:p>
            <a:pPr marL="0" lvl="0" indent="0" algn="l" rtl="0">
              <a:spcBef>
                <a:spcPts val="1200"/>
              </a:spcBef>
              <a:spcAft>
                <a:spcPts val="0"/>
              </a:spcAft>
              <a:buNone/>
            </a:pPr>
            <a:endParaRPr/>
          </a:p>
          <a:p>
            <a:pPr marL="0" lvl="0" indent="0" algn="l" rtl="0">
              <a:spcBef>
                <a:spcPts val="1200"/>
              </a:spcBef>
              <a:spcAft>
                <a:spcPts val="0"/>
              </a:spcAft>
              <a:buNone/>
            </a:pPr>
            <a:r>
              <a:rPr lang="en"/>
              <a:t>Additional information: </a:t>
            </a:r>
            <a:endParaRPr/>
          </a:p>
          <a:p>
            <a:pPr marL="0" lvl="0" indent="0" algn="l" rtl="0">
              <a:spcBef>
                <a:spcPts val="1200"/>
              </a:spcBef>
              <a:spcAft>
                <a:spcPts val="1200"/>
              </a:spcAft>
              <a:buNone/>
            </a:pPr>
            <a:r>
              <a:rPr lang="en"/>
              <a:t>Founder of seismology was an Irish man by the name of Robert Mallet (1810-1881)</a:t>
            </a:r>
            <a:endParaRPr/>
          </a:p>
        </p:txBody>
      </p:sp>
      <p:pic>
        <p:nvPicPr>
          <p:cNvPr id="82" name="Google Shape;82;p17"/>
          <p:cNvPicPr preferRelativeResize="0"/>
          <p:nvPr/>
        </p:nvPicPr>
        <p:blipFill>
          <a:blip r:embed="rId3">
            <a:alphaModFix/>
          </a:blip>
          <a:stretch>
            <a:fillRect/>
          </a:stretch>
        </p:blipFill>
        <p:spPr>
          <a:xfrm>
            <a:off x="2414150" y="3138000"/>
            <a:ext cx="4171099" cy="2005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6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Learning outcome </a:t>
            </a:r>
            <a:endParaRPr/>
          </a:p>
        </p:txBody>
      </p:sp>
      <p:sp>
        <p:nvSpPr>
          <p:cNvPr id="364" name="Google Shape;364;p62"/>
          <p:cNvSpPr txBox="1">
            <a:spLocks noGrp="1"/>
          </p:cNvSpPr>
          <p:nvPr>
            <p:ph type="body" idx="1"/>
          </p:nvPr>
        </p:nvSpPr>
        <p:spPr>
          <a:xfrm>
            <a:off x="311700" y="1228675"/>
            <a:ext cx="8520600" cy="33402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en"/>
              <a:t>Understand earthquake damage and the effects of earthquakes.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63"/>
          <p:cNvSpPr txBox="1">
            <a:spLocks noGrp="1"/>
          </p:cNvSpPr>
          <p:nvPr>
            <p:ph type="body" idx="1"/>
          </p:nvPr>
        </p:nvSpPr>
        <p:spPr>
          <a:xfrm>
            <a:off x="319500" y="4859025"/>
            <a:ext cx="5093100" cy="284400"/>
          </a:xfrm>
          <a:prstGeom prst="rect">
            <a:avLst/>
          </a:prstGeom>
        </p:spPr>
        <p:txBody>
          <a:bodyPr spcFirstLastPara="1" wrap="square" lIns="91425" tIns="91425" rIns="91425" bIns="91425" anchor="ctr" anchorCtr="0">
            <a:normAutofit fontScale="32500" lnSpcReduction="10000"/>
          </a:bodyPr>
          <a:lstStyle/>
          <a:p>
            <a:pPr marL="0" lvl="0" indent="0" algn="l" rtl="0">
              <a:spcBef>
                <a:spcPts val="0"/>
              </a:spcBef>
              <a:spcAft>
                <a:spcPts val="0"/>
              </a:spcAft>
              <a:buNone/>
            </a:pPr>
            <a:r>
              <a:rPr lang="en" u="sng">
                <a:solidFill>
                  <a:schemeClr val="hlink"/>
                </a:solidFill>
                <a:hlinkClick r:id="rId3"/>
              </a:rPr>
              <a:t>https://www.slideserve.com/daryl/earthquakes-don-t-kill-people-buildings-do</a:t>
            </a:r>
            <a:r>
              <a:rPr lang="en"/>
              <a:t> </a:t>
            </a:r>
            <a:endParaRPr/>
          </a:p>
        </p:txBody>
      </p:sp>
      <p:pic>
        <p:nvPicPr>
          <p:cNvPr id="370" name="Google Shape;370;p63"/>
          <p:cNvPicPr preferRelativeResize="0"/>
          <p:nvPr/>
        </p:nvPicPr>
        <p:blipFill>
          <a:blip r:embed="rId4">
            <a:alphaModFix/>
          </a:blip>
          <a:stretch>
            <a:fillRect/>
          </a:stretch>
        </p:blipFill>
        <p:spPr>
          <a:xfrm>
            <a:off x="152400" y="152400"/>
            <a:ext cx="7858849" cy="43609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Factors effecting earthquake damage</a:t>
            </a:r>
            <a:endParaRPr/>
          </a:p>
        </p:txBody>
      </p:sp>
      <p:sp>
        <p:nvSpPr>
          <p:cNvPr id="376" name="Google Shape;376;p6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amount of property damage, injuries to people and loss of life depend on a number of factors including;</a:t>
            </a:r>
            <a:endParaRPr/>
          </a:p>
          <a:p>
            <a:pPr marL="457200" lvl="0" indent="-342900" algn="l" rtl="0">
              <a:spcBef>
                <a:spcPts val="1200"/>
              </a:spcBef>
              <a:spcAft>
                <a:spcPts val="0"/>
              </a:spcAft>
              <a:buSzPts val="1800"/>
              <a:buChar char="●"/>
            </a:pPr>
            <a:r>
              <a:rPr lang="en"/>
              <a:t>The time of day.</a:t>
            </a:r>
            <a:endParaRPr/>
          </a:p>
          <a:p>
            <a:pPr marL="457200" lvl="0" indent="-342900" algn="l" rtl="0">
              <a:spcBef>
                <a:spcPts val="0"/>
              </a:spcBef>
              <a:spcAft>
                <a:spcPts val="0"/>
              </a:spcAft>
              <a:buSzPts val="1800"/>
              <a:buChar char="●"/>
            </a:pPr>
            <a:r>
              <a:rPr lang="en"/>
              <a:t>The time of year.</a:t>
            </a:r>
            <a:endParaRPr/>
          </a:p>
          <a:p>
            <a:pPr marL="457200" lvl="0" indent="-342900" algn="l" rtl="0">
              <a:spcBef>
                <a:spcPts val="0"/>
              </a:spcBef>
              <a:spcAft>
                <a:spcPts val="0"/>
              </a:spcAft>
              <a:buSzPts val="1800"/>
              <a:buChar char="●"/>
            </a:pPr>
            <a:r>
              <a:rPr lang="en"/>
              <a:t>The population density.</a:t>
            </a:r>
            <a:endParaRPr/>
          </a:p>
          <a:p>
            <a:pPr marL="457200" lvl="0" indent="-342900" algn="l" rtl="0">
              <a:spcBef>
                <a:spcPts val="0"/>
              </a:spcBef>
              <a:spcAft>
                <a:spcPts val="0"/>
              </a:spcAft>
              <a:buSzPts val="1800"/>
              <a:buChar char="●"/>
            </a:pPr>
            <a:r>
              <a:rPr lang="en"/>
              <a:t>The type of construction of the various structures.</a:t>
            </a:r>
            <a:endParaRPr/>
          </a:p>
          <a:p>
            <a:pPr marL="457200" lvl="0" indent="-342900" algn="l" rtl="0">
              <a:spcBef>
                <a:spcPts val="0"/>
              </a:spcBef>
              <a:spcAft>
                <a:spcPts val="0"/>
              </a:spcAft>
              <a:buSzPts val="1800"/>
              <a:buChar char="●"/>
            </a:pPr>
            <a:r>
              <a:rPr lang="en"/>
              <a:t>The geology of the region.</a:t>
            </a:r>
            <a:endParaRPr/>
          </a:p>
          <a:p>
            <a:pPr marL="457200" lvl="0" indent="-342900" algn="l" rtl="0">
              <a:spcBef>
                <a:spcPts val="0"/>
              </a:spcBef>
              <a:spcAft>
                <a:spcPts val="0"/>
              </a:spcAft>
              <a:buSzPts val="1800"/>
              <a:buChar char="●"/>
            </a:pPr>
            <a:r>
              <a:rPr lang="en"/>
              <a:t>The magnitude and duration of the earthquake.</a:t>
            </a:r>
            <a:endParaRPr/>
          </a:p>
          <a:p>
            <a:pPr marL="457200" lvl="0" indent="-342900" algn="l" rtl="0">
              <a:spcBef>
                <a:spcPts val="0"/>
              </a:spcBef>
              <a:spcAft>
                <a:spcPts val="0"/>
              </a:spcAft>
              <a:buSzPts val="1800"/>
              <a:buChar char="●"/>
            </a:pPr>
            <a:r>
              <a:rPr lang="en"/>
              <a:t>The distance from the epicentre.</a:t>
            </a:r>
            <a:endParaRPr/>
          </a:p>
          <a:p>
            <a:pPr marL="0" lvl="0" indent="0" algn="l" rtl="0">
              <a:spcBef>
                <a:spcPts val="1200"/>
              </a:spcBef>
              <a:spcAft>
                <a:spcPts val="120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Earthquake proofing buildings </a:t>
            </a:r>
            <a:endParaRPr/>
          </a:p>
        </p:txBody>
      </p:sp>
      <p:sp>
        <p:nvSpPr>
          <p:cNvPr id="382" name="Google Shape;382;p6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32500" lnSpcReduction="20000"/>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n" u="sng">
                <a:solidFill>
                  <a:schemeClr val="hlink"/>
                </a:solidFill>
                <a:hlinkClick r:id="rId3"/>
              </a:rPr>
              <a:t>https://web-japan.org/trends/11_sci-tech/sci110728.html</a:t>
            </a:r>
            <a:r>
              <a:rPr lang="en"/>
              <a:t> </a:t>
            </a:r>
            <a:endParaRPr/>
          </a:p>
        </p:txBody>
      </p:sp>
      <p:pic>
        <p:nvPicPr>
          <p:cNvPr id="383" name="Google Shape;383;p65"/>
          <p:cNvPicPr preferRelativeResize="0"/>
          <p:nvPr/>
        </p:nvPicPr>
        <p:blipFill>
          <a:blip r:embed="rId4">
            <a:alphaModFix/>
          </a:blip>
          <a:stretch>
            <a:fillRect/>
          </a:stretch>
        </p:blipFill>
        <p:spPr>
          <a:xfrm>
            <a:off x="2849824" y="1016966"/>
            <a:ext cx="3252725" cy="40496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Destruction </a:t>
            </a:r>
            <a:endParaRPr/>
          </a:p>
        </p:txBody>
      </p:sp>
      <p:sp>
        <p:nvSpPr>
          <p:cNvPr id="389" name="Google Shape;389;p6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Vibrations destroy buildings</a:t>
            </a:r>
            <a:endParaRPr/>
          </a:p>
          <a:p>
            <a:pPr marL="457200" lvl="0" indent="-342900" algn="l" rtl="0">
              <a:spcBef>
                <a:spcPts val="0"/>
              </a:spcBef>
              <a:spcAft>
                <a:spcPts val="0"/>
              </a:spcAft>
              <a:buSzPts val="1800"/>
              <a:buChar char="●"/>
            </a:pPr>
            <a:r>
              <a:rPr lang="en"/>
              <a:t>liquefaction turns the ground into a quicksand. </a:t>
            </a:r>
            <a:endParaRPr/>
          </a:p>
          <a:p>
            <a:pPr marL="457200" lvl="0" indent="-342900" algn="l" rtl="0">
              <a:spcBef>
                <a:spcPts val="0"/>
              </a:spcBef>
              <a:spcAft>
                <a:spcPts val="0"/>
              </a:spcAft>
              <a:buSzPts val="1800"/>
              <a:buChar char="●"/>
            </a:pPr>
            <a:r>
              <a:rPr lang="en"/>
              <a:t>Houses and roads are swept away, valleys blocked and rivers dammed by avalanches and landslides.</a:t>
            </a:r>
            <a:endParaRPr/>
          </a:p>
          <a:p>
            <a:pPr marL="457200" lvl="0" indent="-342900" algn="l" rtl="0">
              <a:spcBef>
                <a:spcPts val="0"/>
              </a:spcBef>
              <a:spcAft>
                <a:spcPts val="0"/>
              </a:spcAft>
              <a:buSzPts val="1800"/>
              <a:buChar char="●"/>
            </a:pPr>
            <a:r>
              <a:rPr lang="en"/>
              <a:t> Fires cause major damage in urban areas and the problem is made worse by the lack of water due to burst mains. </a:t>
            </a:r>
            <a:endParaRPr/>
          </a:p>
          <a:p>
            <a:pPr marL="457200" lvl="0" indent="-342900" algn="l" rtl="0">
              <a:spcBef>
                <a:spcPts val="0"/>
              </a:spcBef>
              <a:spcAft>
                <a:spcPts val="0"/>
              </a:spcAft>
              <a:buSzPts val="1800"/>
              <a:buChar char="●"/>
            </a:pPr>
            <a:r>
              <a:rPr lang="en"/>
              <a:t>Earthquakes that have their focus under oceans generate large seismic waves called tsunami.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7"/>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fontScale="70000" lnSpcReduction="10000"/>
          </a:bodyPr>
          <a:lstStyle/>
          <a:p>
            <a:pPr marL="0" lvl="0" indent="0" algn="l" rtl="0">
              <a:spcBef>
                <a:spcPts val="0"/>
              </a:spcBef>
              <a:spcAft>
                <a:spcPts val="0"/>
              </a:spcAft>
              <a:buNone/>
            </a:pPr>
            <a:r>
              <a:rPr lang="en" u="sng">
                <a:solidFill>
                  <a:schemeClr val="hlink"/>
                </a:solidFill>
                <a:hlinkClick r:id="rId3"/>
              </a:rPr>
              <a:t>https://www.earthquakeauthority.com/Blog/2020/How-Earthquakes-Cause-Damage-Destruction</a:t>
            </a:r>
            <a:r>
              <a:rPr lang="en"/>
              <a:t> </a:t>
            </a:r>
            <a:endParaRPr/>
          </a:p>
        </p:txBody>
      </p:sp>
      <p:pic>
        <p:nvPicPr>
          <p:cNvPr id="395" name="Google Shape;395;p67"/>
          <p:cNvPicPr preferRelativeResize="0"/>
          <p:nvPr/>
        </p:nvPicPr>
        <p:blipFill>
          <a:blip r:embed="rId4">
            <a:alphaModFix/>
          </a:blip>
          <a:stretch>
            <a:fillRect/>
          </a:stretch>
        </p:blipFill>
        <p:spPr>
          <a:xfrm>
            <a:off x="0" y="0"/>
            <a:ext cx="4099500" cy="3424500"/>
          </a:xfrm>
          <a:prstGeom prst="rect">
            <a:avLst/>
          </a:prstGeom>
          <a:noFill/>
          <a:ln>
            <a:noFill/>
          </a:ln>
        </p:spPr>
      </p:pic>
      <p:pic>
        <p:nvPicPr>
          <p:cNvPr id="396" name="Google Shape;396;p67"/>
          <p:cNvPicPr preferRelativeResize="0"/>
          <p:nvPr/>
        </p:nvPicPr>
        <p:blipFill>
          <a:blip r:embed="rId5">
            <a:alphaModFix/>
          </a:blip>
          <a:stretch>
            <a:fillRect/>
          </a:stretch>
        </p:blipFill>
        <p:spPr>
          <a:xfrm>
            <a:off x="4099508" y="61507"/>
            <a:ext cx="5044482" cy="33629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Impacts of earthquakes </a:t>
            </a:r>
            <a:endParaRPr/>
          </a:p>
        </p:txBody>
      </p:sp>
      <p:sp>
        <p:nvSpPr>
          <p:cNvPr id="402" name="Google Shape;402;p68"/>
          <p:cNvSpPr txBox="1">
            <a:spLocks noGrp="1"/>
          </p:cNvSpPr>
          <p:nvPr>
            <p:ph type="body" idx="1"/>
          </p:nvPr>
        </p:nvSpPr>
        <p:spPr>
          <a:xfrm>
            <a:off x="224566" y="1093853"/>
            <a:ext cx="8520600" cy="3652500"/>
          </a:xfrm>
          <a:prstGeom prst="rect">
            <a:avLst/>
          </a:prstGeom>
        </p:spPr>
        <p:txBody>
          <a:bodyPr spcFirstLastPara="1" wrap="square" lIns="91425" tIns="91425" rIns="91425" bIns="91425" anchor="t" anchorCtr="0">
            <a:normAutofit fontScale="92500" lnSpcReduction="20000"/>
          </a:bodyPr>
          <a:lstStyle/>
          <a:p>
            <a:pPr marL="457200" lvl="0" indent="-325755" algn="l" rtl="0">
              <a:spcBef>
                <a:spcPts val="0"/>
              </a:spcBef>
              <a:spcAft>
                <a:spcPts val="0"/>
              </a:spcAft>
              <a:buSzPct val="100000"/>
              <a:buChar char="●"/>
            </a:pPr>
            <a:r>
              <a:rPr lang="en"/>
              <a:t>short term (immediate) impacts.</a:t>
            </a:r>
            <a:endParaRPr/>
          </a:p>
          <a:p>
            <a:pPr marL="0" lvl="0" indent="0" algn="l" rtl="0">
              <a:spcBef>
                <a:spcPts val="1200"/>
              </a:spcBef>
              <a:spcAft>
                <a:spcPts val="0"/>
              </a:spcAft>
              <a:buNone/>
            </a:pPr>
            <a:endParaRPr/>
          </a:p>
          <a:p>
            <a:pPr marL="457200" lvl="0" indent="-325755" algn="l" rtl="0">
              <a:spcBef>
                <a:spcPts val="1200"/>
              </a:spcBef>
              <a:spcAft>
                <a:spcPts val="0"/>
              </a:spcAft>
              <a:buSzPct val="100000"/>
              <a:buChar char="●"/>
            </a:pPr>
            <a:r>
              <a:rPr lang="en"/>
              <a:t>long term impacts.</a:t>
            </a:r>
            <a:endParaRPr/>
          </a:p>
          <a:p>
            <a:pPr marL="0" lvl="0" indent="0" algn="l" rtl="0">
              <a:spcBef>
                <a:spcPts val="1200"/>
              </a:spcBef>
              <a:spcAft>
                <a:spcPts val="0"/>
              </a:spcAft>
              <a:buNone/>
            </a:pPr>
            <a:endParaRPr/>
          </a:p>
          <a:p>
            <a:pPr marL="457200" lvl="0" indent="-325755" algn="l" rtl="0">
              <a:spcBef>
                <a:spcPts val="1200"/>
              </a:spcBef>
              <a:spcAft>
                <a:spcPts val="0"/>
              </a:spcAft>
              <a:buSzPct val="100000"/>
              <a:buChar char="●"/>
            </a:pPr>
            <a:r>
              <a:rPr lang="en"/>
              <a:t>social impacts (on people).</a:t>
            </a:r>
            <a:endParaRPr/>
          </a:p>
          <a:p>
            <a:pPr marL="0" lvl="0" indent="0" algn="l" rtl="0">
              <a:spcBef>
                <a:spcPts val="1200"/>
              </a:spcBef>
              <a:spcAft>
                <a:spcPts val="0"/>
              </a:spcAft>
              <a:buNone/>
            </a:pPr>
            <a:endParaRPr/>
          </a:p>
          <a:p>
            <a:pPr marL="457200" lvl="0" indent="-325755" algn="l" rtl="0">
              <a:spcBef>
                <a:spcPts val="1200"/>
              </a:spcBef>
              <a:spcAft>
                <a:spcPts val="0"/>
              </a:spcAft>
              <a:buSzPct val="100000"/>
              <a:buChar char="●"/>
            </a:pPr>
            <a:r>
              <a:rPr lang="en"/>
              <a:t>economic impacts (on the wealth).</a:t>
            </a:r>
            <a:endParaRPr/>
          </a:p>
          <a:p>
            <a:pPr marL="0" lvl="0" indent="0" algn="l" rtl="0">
              <a:spcBef>
                <a:spcPts val="1200"/>
              </a:spcBef>
              <a:spcAft>
                <a:spcPts val="0"/>
              </a:spcAft>
              <a:buNone/>
            </a:pPr>
            <a:endParaRPr/>
          </a:p>
          <a:p>
            <a:pPr marL="457200" lvl="0" indent="-325755" algn="l" rtl="0">
              <a:spcBef>
                <a:spcPts val="1200"/>
              </a:spcBef>
              <a:spcAft>
                <a:spcPts val="0"/>
              </a:spcAft>
              <a:buSzPct val="100000"/>
              <a:buChar char="●"/>
            </a:pPr>
            <a:r>
              <a:rPr lang="en"/>
              <a:t>environmental impacts (on the landscape).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aphicFrame>
        <p:nvGraphicFramePr>
          <p:cNvPr id="407" name="Google Shape;407;p69"/>
          <p:cNvGraphicFramePr/>
          <p:nvPr/>
        </p:nvGraphicFramePr>
        <p:xfrm>
          <a:off x="0" y="0"/>
          <a:ext cx="3000000" cy="3000000"/>
        </p:xfrm>
        <a:graphic>
          <a:graphicData uri="http://schemas.openxmlformats.org/drawingml/2006/table">
            <a:tbl>
              <a:tblPr>
                <a:noFill/>
                <a:tableStyleId>{B2F92383-963F-4D68-806E-CCCF004F7705}</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914475">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t>Social impacts </a:t>
                      </a:r>
                      <a:endParaRPr/>
                    </a:p>
                  </a:txBody>
                  <a:tcPr marL="91425" marR="91425" marT="91425" marB="91425"/>
                </a:tc>
                <a:tc>
                  <a:txBody>
                    <a:bodyPr/>
                    <a:lstStyle/>
                    <a:p>
                      <a:pPr marL="0" lvl="0" indent="0" algn="l" rtl="0">
                        <a:spcBef>
                          <a:spcPts val="0"/>
                        </a:spcBef>
                        <a:spcAft>
                          <a:spcPts val="0"/>
                        </a:spcAft>
                        <a:buNone/>
                      </a:pPr>
                      <a:r>
                        <a:rPr lang="en"/>
                        <a:t>Economic impacts </a:t>
                      </a:r>
                      <a:endParaRPr/>
                    </a:p>
                  </a:txBody>
                  <a:tcPr marL="91425" marR="91425" marT="91425" marB="91425"/>
                </a:tc>
                <a:tc>
                  <a:txBody>
                    <a:bodyPr/>
                    <a:lstStyle/>
                    <a:p>
                      <a:pPr marL="0" lvl="0" indent="0" algn="l" rtl="0">
                        <a:spcBef>
                          <a:spcPts val="0"/>
                        </a:spcBef>
                        <a:spcAft>
                          <a:spcPts val="0"/>
                        </a:spcAft>
                        <a:buNone/>
                      </a:pPr>
                      <a:r>
                        <a:rPr lang="en"/>
                        <a:t>Environmental impacts </a:t>
                      </a:r>
                      <a:endParaRPr/>
                    </a:p>
                  </a:txBody>
                  <a:tcPr marL="91425" marR="91425" marT="91425" marB="91425"/>
                </a:tc>
                <a:extLst>
                  <a:ext uri="{0D108BD9-81ED-4DB2-BD59-A6C34878D82A}">
                    <a16:rowId xmlns:a16="http://schemas.microsoft.com/office/drawing/2014/main" val="10000"/>
                  </a:ext>
                </a:extLst>
              </a:tr>
              <a:tr h="4097925">
                <a:tc>
                  <a:txBody>
                    <a:bodyPr/>
                    <a:lstStyle/>
                    <a:p>
                      <a:pPr marL="0" lvl="0" indent="0" algn="l" rtl="0">
                        <a:spcBef>
                          <a:spcPts val="0"/>
                        </a:spcBef>
                        <a:spcAft>
                          <a:spcPts val="0"/>
                        </a:spcAft>
                        <a:buNone/>
                      </a:pPr>
                      <a:r>
                        <a:rPr lang="en"/>
                        <a:t>Short term </a:t>
                      </a:r>
                      <a:endParaRPr/>
                    </a:p>
                  </a:txBody>
                  <a:tcPr marL="91425" marR="91425" marT="91425" marB="91425"/>
                </a:tc>
                <a:tc>
                  <a:txBody>
                    <a:bodyPr/>
                    <a:lstStyle/>
                    <a:p>
                      <a:pPr marL="457200" lvl="0" indent="-317500" algn="l" rtl="0">
                        <a:spcBef>
                          <a:spcPts val="0"/>
                        </a:spcBef>
                        <a:spcAft>
                          <a:spcPts val="0"/>
                        </a:spcAft>
                        <a:buSzPts val="1400"/>
                        <a:buChar char="●"/>
                      </a:pPr>
                      <a:r>
                        <a:rPr lang="en"/>
                        <a:t>People may be killed or injured. </a:t>
                      </a:r>
                      <a:endParaRPr/>
                    </a:p>
                    <a:p>
                      <a:pPr marL="457200" lvl="0" indent="-317500" algn="l" rtl="0">
                        <a:spcBef>
                          <a:spcPts val="0"/>
                        </a:spcBef>
                        <a:spcAft>
                          <a:spcPts val="0"/>
                        </a:spcAft>
                        <a:buSzPts val="1400"/>
                        <a:buChar char="●"/>
                      </a:pPr>
                      <a:r>
                        <a:rPr lang="en"/>
                        <a:t>Homes may be destroyed. </a:t>
                      </a:r>
                      <a:endParaRPr/>
                    </a:p>
                    <a:p>
                      <a:pPr marL="457200" lvl="0" indent="-317500" algn="l" rtl="0">
                        <a:spcBef>
                          <a:spcPts val="0"/>
                        </a:spcBef>
                        <a:spcAft>
                          <a:spcPts val="0"/>
                        </a:spcAft>
                        <a:buSzPts val="1400"/>
                        <a:buChar char="●"/>
                      </a:pPr>
                      <a:r>
                        <a:rPr lang="en"/>
                        <a:t>Essential services may be disrupted.</a:t>
                      </a:r>
                      <a:endParaRPr/>
                    </a:p>
                    <a:p>
                      <a:pPr marL="457200" lvl="0" indent="-317500" algn="l" rtl="0">
                        <a:spcBef>
                          <a:spcPts val="0"/>
                        </a:spcBef>
                        <a:spcAft>
                          <a:spcPts val="0"/>
                        </a:spcAft>
                        <a:buSzPts val="1400"/>
                        <a:buChar char="●"/>
                      </a:pPr>
                      <a:r>
                        <a:rPr lang="en"/>
                        <a:t> Transport and communication links may be disrupted.</a:t>
                      </a:r>
                      <a:endParaRPr/>
                    </a:p>
                    <a:p>
                      <a:pPr marL="457200" lvl="0" indent="-317500" algn="l" rtl="0">
                        <a:spcBef>
                          <a:spcPts val="0"/>
                        </a:spcBef>
                        <a:spcAft>
                          <a:spcPts val="0"/>
                        </a:spcAft>
                        <a:buSzPts val="1400"/>
                        <a:buChar char="●"/>
                      </a:pPr>
                      <a:r>
                        <a:rPr lang="en"/>
                        <a:t> Water pipes may burst and water supplies may be contaminated</a:t>
                      </a:r>
                      <a:endParaRPr/>
                    </a:p>
                  </a:txBody>
                  <a:tcPr marL="91425" marR="91425" marT="91425" marB="91425"/>
                </a:tc>
                <a:tc>
                  <a:txBody>
                    <a:bodyPr/>
                    <a:lstStyle/>
                    <a:p>
                      <a:pPr marL="457200" lvl="0" indent="-317500" algn="l" rtl="0">
                        <a:spcBef>
                          <a:spcPts val="0"/>
                        </a:spcBef>
                        <a:spcAft>
                          <a:spcPts val="0"/>
                        </a:spcAft>
                        <a:buSzPts val="1400"/>
                        <a:buChar char="●"/>
                      </a:pPr>
                      <a:r>
                        <a:rPr lang="en"/>
                        <a:t>Shops and businesses are destroyed. </a:t>
                      </a:r>
                      <a:endParaRPr/>
                    </a:p>
                    <a:p>
                      <a:pPr marL="457200" lvl="0" indent="-317500" algn="l" rtl="0">
                        <a:spcBef>
                          <a:spcPts val="0"/>
                        </a:spcBef>
                        <a:spcAft>
                          <a:spcPts val="0"/>
                        </a:spcAft>
                        <a:buSzPts val="1400"/>
                        <a:buChar char="●"/>
                      </a:pPr>
                      <a:r>
                        <a:rPr lang="en"/>
                        <a:t>Looting may take place. </a:t>
                      </a:r>
                      <a:endParaRPr/>
                    </a:p>
                    <a:p>
                      <a:pPr marL="457200" lvl="0" indent="-317500" algn="l" rtl="0">
                        <a:spcBef>
                          <a:spcPts val="0"/>
                        </a:spcBef>
                        <a:spcAft>
                          <a:spcPts val="0"/>
                        </a:spcAft>
                        <a:buSzPts val="1400"/>
                        <a:buChar char="●"/>
                      </a:pPr>
                      <a:r>
                        <a:rPr lang="en"/>
                        <a:t>Transport and communications systems are disrupted so trade is difficult.</a:t>
                      </a:r>
                      <a:endParaRPr/>
                    </a:p>
                  </a:txBody>
                  <a:tcPr marL="91425" marR="91425" marT="91425" marB="91425"/>
                </a:tc>
                <a:tc>
                  <a:txBody>
                    <a:bodyPr/>
                    <a:lstStyle/>
                    <a:p>
                      <a:pPr marL="457200" lvl="0" indent="-317500" algn="l" rtl="0">
                        <a:spcBef>
                          <a:spcPts val="0"/>
                        </a:spcBef>
                        <a:spcAft>
                          <a:spcPts val="0"/>
                        </a:spcAft>
                        <a:buSzPts val="1400"/>
                        <a:buChar char="●"/>
                      </a:pPr>
                      <a:r>
                        <a:rPr lang="en"/>
                        <a:t>The built landscape is destroyed. </a:t>
                      </a:r>
                      <a:endParaRPr/>
                    </a:p>
                    <a:p>
                      <a:pPr marL="457200" lvl="0" indent="-317500" algn="l" rtl="0">
                        <a:spcBef>
                          <a:spcPts val="0"/>
                        </a:spcBef>
                        <a:spcAft>
                          <a:spcPts val="0"/>
                        </a:spcAft>
                        <a:buSzPts val="1400"/>
                        <a:buChar char="●"/>
                      </a:pPr>
                      <a:r>
                        <a:rPr lang="en"/>
                        <a:t>Fires spread due to broken gas pipes.</a:t>
                      </a:r>
                      <a:endParaRPr/>
                    </a:p>
                    <a:p>
                      <a:pPr marL="457200" lvl="0" indent="-317500" algn="l" rtl="0">
                        <a:spcBef>
                          <a:spcPts val="0"/>
                        </a:spcBef>
                        <a:spcAft>
                          <a:spcPts val="0"/>
                        </a:spcAft>
                        <a:buSzPts val="1400"/>
                        <a:buChar char="●"/>
                      </a:pPr>
                      <a:r>
                        <a:rPr lang="en"/>
                        <a:t> Fires can damage areas of woodland.</a:t>
                      </a:r>
                      <a:endParaRPr/>
                    </a:p>
                    <a:p>
                      <a:pPr marL="457200" lvl="0" indent="-317500" algn="l" rtl="0">
                        <a:spcBef>
                          <a:spcPts val="0"/>
                        </a:spcBef>
                        <a:spcAft>
                          <a:spcPts val="0"/>
                        </a:spcAft>
                        <a:buSzPts val="1400"/>
                        <a:buChar char="●"/>
                      </a:pPr>
                      <a:r>
                        <a:rPr lang="en"/>
                        <a:t> Landslides may occur. </a:t>
                      </a:r>
                      <a:endParaRPr/>
                    </a:p>
                    <a:p>
                      <a:pPr marL="457200" lvl="0" indent="-317500" algn="l" rtl="0">
                        <a:spcBef>
                          <a:spcPts val="0"/>
                        </a:spcBef>
                        <a:spcAft>
                          <a:spcPts val="0"/>
                        </a:spcAft>
                        <a:buSzPts val="1400"/>
                        <a:buChar char="●"/>
                      </a:pPr>
                      <a:r>
                        <a:rPr lang="en"/>
                        <a:t>Tsunamis may cause flooding in coastal areas</a:t>
                      </a:r>
                      <a:endParaRPr/>
                    </a:p>
                  </a:txBody>
                  <a:tcPr marL="91425" marR="91425" marT="91425" marB="91425"/>
                </a:tc>
                <a:extLst>
                  <a:ext uri="{0D108BD9-81ED-4DB2-BD59-A6C34878D82A}">
                    <a16:rowId xmlns:a16="http://schemas.microsoft.com/office/drawing/2014/main" val="10001"/>
                  </a:ext>
                </a:extLst>
              </a:tr>
              <a:tr h="596125">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graphicFrame>
        <p:nvGraphicFramePr>
          <p:cNvPr id="412" name="Google Shape;412;p70"/>
          <p:cNvGraphicFramePr/>
          <p:nvPr/>
        </p:nvGraphicFramePr>
        <p:xfrm>
          <a:off x="0" y="1337660"/>
          <a:ext cx="3000000" cy="3000000"/>
        </p:xfrm>
        <a:graphic>
          <a:graphicData uri="http://schemas.openxmlformats.org/drawingml/2006/table">
            <a:tbl>
              <a:tblPr>
                <a:noFill/>
                <a:tableStyleId>{B2F92383-963F-4D68-806E-CCCF004F7705}</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917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t>Social impacts </a:t>
                      </a:r>
                      <a:endParaRPr/>
                    </a:p>
                  </a:txBody>
                  <a:tcPr marL="91425" marR="91425" marT="91425" marB="91425"/>
                </a:tc>
                <a:tc>
                  <a:txBody>
                    <a:bodyPr/>
                    <a:lstStyle/>
                    <a:p>
                      <a:pPr marL="0" lvl="0" indent="0" algn="l" rtl="0">
                        <a:spcBef>
                          <a:spcPts val="0"/>
                        </a:spcBef>
                        <a:spcAft>
                          <a:spcPts val="0"/>
                        </a:spcAft>
                        <a:buNone/>
                      </a:pPr>
                      <a:r>
                        <a:rPr lang="en"/>
                        <a:t>Economic impacts </a:t>
                      </a:r>
                      <a:endParaRPr/>
                    </a:p>
                  </a:txBody>
                  <a:tcPr marL="91425" marR="91425" marT="91425" marB="91425"/>
                </a:tc>
                <a:tc>
                  <a:txBody>
                    <a:bodyPr/>
                    <a:lstStyle/>
                    <a:p>
                      <a:pPr marL="0" lvl="0" indent="0" algn="l" rtl="0">
                        <a:spcBef>
                          <a:spcPts val="0"/>
                        </a:spcBef>
                        <a:spcAft>
                          <a:spcPts val="0"/>
                        </a:spcAft>
                        <a:buNone/>
                      </a:pPr>
                      <a:r>
                        <a:rPr lang="en"/>
                        <a:t>Enviornmental impacts </a:t>
                      </a:r>
                      <a:endParaRPr/>
                    </a:p>
                  </a:txBody>
                  <a:tcPr marL="91425" marR="91425" marT="91425" marB="91425"/>
                </a:tc>
                <a:extLst>
                  <a:ext uri="{0D108BD9-81ED-4DB2-BD59-A6C34878D82A}">
                    <a16:rowId xmlns:a16="http://schemas.microsoft.com/office/drawing/2014/main" val="10000"/>
                  </a:ext>
                </a:extLst>
              </a:tr>
              <a:tr h="2307650">
                <a:tc>
                  <a:txBody>
                    <a:bodyPr/>
                    <a:lstStyle/>
                    <a:p>
                      <a:pPr marL="0" lvl="0" indent="0" algn="l" rtl="0">
                        <a:spcBef>
                          <a:spcPts val="0"/>
                        </a:spcBef>
                        <a:spcAft>
                          <a:spcPts val="0"/>
                        </a:spcAft>
                        <a:buNone/>
                      </a:pPr>
                      <a:r>
                        <a:rPr lang="en"/>
                        <a:t>Long term impacts</a:t>
                      </a:r>
                      <a:endParaRPr/>
                    </a:p>
                  </a:txBody>
                  <a:tcPr marL="91425" marR="91425" marT="91425" marB="91425"/>
                </a:tc>
                <a:tc>
                  <a:txBody>
                    <a:bodyPr/>
                    <a:lstStyle/>
                    <a:p>
                      <a:pPr marL="457200" lvl="0" indent="-317500" algn="l" rtl="0">
                        <a:spcBef>
                          <a:spcPts val="0"/>
                        </a:spcBef>
                        <a:spcAft>
                          <a:spcPts val="0"/>
                        </a:spcAft>
                        <a:buSzPts val="1400"/>
                        <a:buChar char="●"/>
                      </a:pPr>
                      <a:r>
                        <a:rPr lang="en"/>
                        <a:t>Disease may spread. </a:t>
                      </a:r>
                      <a:endParaRPr/>
                    </a:p>
                    <a:p>
                      <a:pPr marL="457200" lvl="0" indent="-317500" algn="l" rtl="0">
                        <a:spcBef>
                          <a:spcPts val="0"/>
                        </a:spcBef>
                        <a:spcAft>
                          <a:spcPts val="0"/>
                        </a:spcAft>
                        <a:buSzPts val="1400"/>
                        <a:buChar char="●"/>
                      </a:pPr>
                      <a:r>
                        <a:rPr lang="en"/>
                        <a:t>People have to be re-housed, sometimes in refugee camps.</a:t>
                      </a:r>
                      <a:endParaRPr/>
                    </a:p>
                  </a:txBody>
                  <a:tcPr marL="91425" marR="91425" marT="91425" marB="91425"/>
                </a:tc>
                <a:tc>
                  <a:txBody>
                    <a:bodyPr/>
                    <a:lstStyle/>
                    <a:p>
                      <a:pPr marL="457200" lvl="0" indent="-317500" algn="l" rtl="0">
                        <a:spcBef>
                          <a:spcPts val="0"/>
                        </a:spcBef>
                        <a:spcAft>
                          <a:spcPts val="0"/>
                        </a:spcAft>
                        <a:buSzPts val="1400"/>
                        <a:buChar char="●"/>
                      </a:pPr>
                      <a:r>
                        <a:rPr lang="en"/>
                        <a:t>The cost of rebuilding is high.</a:t>
                      </a:r>
                      <a:endParaRPr/>
                    </a:p>
                    <a:p>
                      <a:pPr marL="457200" lvl="0" indent="-317500" algn="l" rtl="0">
                        <a:spcBef>
                          <a:spcPts val="0"/>
                        </a:spcBef>
                        <a:spcAft>
                          <a:spcPts val="0"/>
                        </a:spcAft>
                        <a:buSzPts val="1400"/>
                        <a:buChar char="●"/>
                      </a:pPr>
                      <a:r>
                        <a:rPr lang="en"/>
                        <a:t> Investment in the area is focused only on repairing the damage caused by the earthquake.</a:t>
                      </a:r>
                      <a:endParaRPr/>
                    </a:p>
                    <a:p>
                      <a:pPr marL="457200" lvl="0" indent="-317500" algn="l" rtl="0">
                        <a:spcBef>
                          <a:spcPts val="0"/>
                        </a:spcBef>
                        <a:spcAft>
                          <a:spcPts val="0"/>
                        </a:spcAft>
                        <a:buSzPts val="1400"/>
                        <a:buChar char="●"/>
                      </a:pPr>
                      <a:r>
                        <a:rPr lang="en"/>
                        <a:t> Income is lost.</a:t>
                      </a:r>
                      <a:endParaRPr/>
                    </a:p>
                  </a:txBody>
                  <a:tcPr marL="91425" marR="91425" marT="91425" marB="91425"/>
                </a:tc>
                <a:tc>
                  <a:txBody>
                    <a:bodyPr/>
                    <a:lstStyle/>
                    <a:p>
                      <a:pPr marL="457200" lvl="0" indent="-317500" algn="l" rtl="0">
                        <a:spcBef>
                          <a:spcPts val="0"/>
                        </a:spcBef>
                        <a:spcAft>
                          <a:spcPts val="0"/>
                        </a:spcAft>
                        <a:buSzPts val="1400"/>
                        <a:buChar char="●"/>
                      </a:pPr>
                      <a:r>
                        <a:rPr lang="en"/>
                        <a:t>Important natural and human landmarks may be lost.</a:t>
                      </a:r>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7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In class activity</a:t>
            </a:r>
            <a:endParaRPr/>
          </a:p>
        </p:txBody>
      </p:sp>
      <p:sp>
        <p:nvSpPr>
          <p:cNvPr id="418" name="Google Shape;418;p71"/>
          <p:cNvSpPr txBox="1">
            <a:spLocks noGrp="1"/>
          </p:cNvSpPr>
          <p:nvPr>
            <p:ph type="body" idx="1"/>
          </p:nvPr>
        </p:nvSpPr>
        <p:spPr>
          <a:xfrm>
            <a:off x="311689" y="98108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You are a county councillor or emergency services worker. </a:t>
            </a:r>
            <a:endParaRPr/>
          </a:p>
          <a:p>
            <a:pPr marL="457200" lvl="0" indent="-342900" algn="l" rtl="0">
              <a:spcBef>
                <a:spcPts val="1200"/>
              </a:spcBef>
              <a:spcAft>
                <a:spcPts val="0"/>
              </a:spcAft>
              <a:buSzPts val="1800"/>
              <a:buChar char="●"/>
            </a:pPr>
            <a:r>
              <a:rPr lang="en"/>
              <a:t>think of the impacts from the perspective of the character/role they are playing?</a:t>
            </a:r>
            <a:endParaRPr/>
          </a:p>
          <a:p>
            <a:pPr marL="457200" lvl="0" indent="-342900" algn="l" rtl="0">
              <a:spcBef>
                <a:spcPts val="0"/>
              </a:spcBef>
              <a:spcAft>
                <a:spcPts val="0"/>
              </a:spcAft>
              <a:buSzPts val="1800"/>
              <a:buChar char="●"/>
            </a:pPr>
            <a:r>
              <a:rPr lang="en"/>
              <a:t>Write down your answers. </a:t>
            </a:r>
            <a:endParaRPr/>
          </a:p>
          <a:p>
            <a:pPr marL="457200" lvl="0" indent="-342900" algn="l" rtl="0">
              <a:spcBef>
                <a:spcPts val="0"/>
              </a:spcBef>
              <a:spcAft>
                <a:spcPts val="0"/>
              </a:spcAft>
              <a:buSzPts val="1800"/>
              <a:buChar char="●"/>
            </a:pPr>
            <a:r>
              <a:rPr lang="en"/>
              <a:t>Discuss with the person next to you. </a:t>
            </a:r>
            <a:endParaRPr/>
          </a:p>
          <a:p>
            <a:pPr marL="457200" lvl="0" indent="-342900" algn="l" rtl="0">
              <a:spcBef>
                <a:spcPts val="0"/>
              </a:spcBef>
              <a:spcAft>
                <a:spcPts val="0"/>
              </a:spcAft>
              <a:buSzPts val="1800"/>
              <a:buChar char="●"/>
            </a:pPr>
            <a:r>
              <a:rPr lang="en"/>
              <a:t>Discuss with the class group.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Robert mallet </a:t>
            </a:r>
            <a:endParaRPr/>
          </a:p>
        </p:txBody>
      </p:sp>
      <p:sp>
        <p:nvSpPr>
          <p:cNvPr id="88" name="Google Shape;88;p1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 October 1849, Mallet carried out experiments on Killiney Beach to examine how fast energy passed through various materials including rocks and sand. Along with his son they buried kegs of gunpowder in the sand and detonated them. Father and son then measured how long it took the shock waves to travel over a set distance. </a:t>
            </a:r>
            <a:endParaRPr/>
          </a:p>
          <a:p>
            <a:pPr marL="0" lvl="0" indent="0" algn="l" rtl="0">
              <a:spcBef>
                <a:spcPts val="1200"/>
              </a:spcBef>
              <a:spcAft>
                <a:spcPts val="0"/>
              </a:spcAft>
              <a:buNone/>
            </a:pPr>
            <a:endParaRPr/>
          </a:p>
          <a:p>
            <a:pPr marL="0" lvl="0" indent="0" algn="l" rtl="0">
              <a:spcBef>
                <a:spcPts val="1200"/>
              </a:spcBef>
              <a:spcAft>
                <a:spcPts val="1200"/>
              </a:spcAft>
              <a:buNone/>
            </a:pPr>
            <a:r>
              <a:rPr lang="en" sz="1400" u="sng">
                <a:solidFill>
                  <a:schemeClr val="hlink"/>
                </a:solidFill>
                <a:hlinkClick r:id="rId3"/>
              </a:rPr>
              <a:t>https://www.dias.ie/2010/10/19/geophyicsrobertmallet/?option=com_content&amp;view=article&amp;id=3961:geophysicsmalletbook&amp;catid=148</a:t>
            </a:r>
            <a:r>
              <a:rPr lang="en" sz="1400"/>
              <a:t> </a:t>
            </a:r>
            <a:endParaRPr sz="14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Activity - project </a:t>
            </a:r>
            <a:endParaRPr/>
          </a:p>
        </p:txBody>
      </p:sp>
      <p:sp>
        <p:nvSpPr>
          <p:cNvPr id="424" name="Google Shape;424;p72"/>
          <p:cNvSpPr txBox="1">
            <a:spLocks noGrp="1"/>
          </p:cNvSpPr>
          <p:nvPr>
            <p:ph type="body" idx="1"/>
          </p:nvPr>
        </p:nvSpPr>
        <p:spPr>
          <a:xfrm>
            <a:off x="214307" y="1172294"/>
            <a:ext cx="8520600" cy="3340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Pick an earthquake that has occurred over the last 100 years. Answer the following: </a:t>
            </a:r>
            <a:endParaRPr/>
          </a:p>
          <a:p>
            <a:pPr marL="457200" lvl="0" indent="-342900" algn="l" rtl="0">
              <a:spcBef>
                <a:spcPts val="1200"/>
              </a:spcBef>
              <a:spcAft>
                <a:spcPts val="0"/>
              </a:spcAft>
              <a:buSzPts val="1800"/>
              <a:buChar char="●"/>
            </a:pPr>
            <a:r>
              <a:rPr lang="en"/>
              <a:t>When did this earthquake occur?</a:t>
            </a:r>
            <a:endParaRPr/>
          </a:p>
          <a:p>
            <a:pPr marL="457200" lvl="0" indent="-342900" algn="l" rtl="0">
              <a:spcBef>
                <a:spcPts val="0"/>
              </a:spcBef>
              <a:spcAft>
                <a:spcPts val="0"/>
              </a:spcAft>
              <a:buSzPts val="1800"/>
              <a:buChar char="●"/>
            </a:pPr>
            <a:r>
              <a:rPr lang="en"/>
              <a:t>Where did this earthquake occur? </a:t>
            </a:r>
            <a:endParaRPr/>
          </a:p>
          <a:p>
            <a:pPr marL="457200" lvl="0" indent="-342900" algn="l" rtl="0">
              <a:spcBef>
                <a:spcPts val="0"/>
              </a:spcBef>
              <a:spcAft>
                <a:spcPts val="0"/>
              </a:spcAft>
              <a:buSzPts val="1800"/>
              <a:buChar char="●"/>
            </a:pPr>
            <a:r>
              <a:rPr lang="en"/>
              <a:t>Why did this earthquake occur? </a:t>
            </a:r>
            <a:endParaRPr/>
          </a:p>
          <a:p>
            <a:pPr marL="457200" lvl="0" indent="-342900" algn="l" rtl="0">
              <a:spcBef>
                <a:spcPts val="0"/>
              </a:spcBef>
              <a:spcAft>
                <a:spcPts val="0"/>
              </a:spcAft>
              <a:buSzPts val="1800"/>
              <a:buChar char="●"/>
            </a:pPr>
            <a:r>
              <a:rPr lang="en"/>
              <a:t>What was the measurement of this earthquake? </a:t>
            </a:r>
            <a:endParaRPr/>
          </a:p>
          <a:p>
            <a:pPr marL="457200" lvl="0" indent="-342900" algn="l" rtl="0">
              <a:spcBef>
                <a:spcPts val="0"/>
              </a:spcBef>
              <a:spcAft>
                <a:spcPts val="0"/>
              </a:spcAft>
              <a:buSzPts val="1800"/>
              <a:buChar char="●"/>
            </a:pPr>
            <a:r>
              <a:rPr lang="en"/>
              <a:t>Look at the impacts this specific earthquake had- look at this under the headings short term and long term impacts in relation to social, economic and environmental impacts.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7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Key terms </a:t>
            </a:r>
            <a:endParaRPr/>
          </a:p>
        </p:txBody>
      </p:sp>
      <p:sp>
        <p:nvSpPr>
          <p:cNvPr id="430" name="Google Shape;430;p73"/>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Population density- the amount of people per square kilometre. </a:t>
            </a:r>
            <a:endParaRPr/>
          </a:p>
          <a:p>
            <a:pPr marL="457200" lvl="0" indent="-342900" algn="l" rtl="0">
              <a:spcBef>
                <a:spcPts val="0"/>
              </a:spcBef>
              <a:spcAft>
                <a:spcPts val="0"/>
              </a:spcAft>
              <a:buSzPts val="1800"/>
              <a:buChar char="●"/>
            </a:pPr>
            <a:r>
              <a:rPr lang="en"/>
              <a:t>Geology- the study of rocks.</a:t>
            </a:r>
            <a:endParaRPr/>
          </a:p>
          <a:p>
            <a:pPr marL="457200" lvl="0" indent="-342900" algn="l" rtl="0">
              <a:spcBef>
                <a:spcPts val="0"/>
              </a:spcBef>
              <a:spcAft>
                <a:spcPts val="0"/>
              </a:spcAft>
              <a:buSzPts val="1800"/>
              <a:buChar char="●"/>
            </a:pPr>
            <a:r>
              <a:rPr lang="en"/>
              <a:t>Liquefaction- the process of making something liquid. </a:t>
            </a:r>
            <a:endParaRPr/>
          </a:p>
          <a:p>
            <a:pPr marL="457200" lvl="0" indent="-342900" algn="l" rtl="0">
              <a:spcBef>
                <a:spcPts val="0"/>
              </a:spcBef>
              <a:spcAft>
                <a:spcPts val="0"/>
              </a:spcAft>
              <a:buSzPts val="1800"/>
              <a:buChar char="●"/>
            </a:pPr>
            <a:r>
              <a:rPr lang="en"/>
              <a:t>Tsunami-a large tidal wave caused by underwater activity such as an earthquake.</a:t>
            </a:r>
            <a:endParaRPr/>
          </a:p>
          <a:p>
            <a:pPr marL="457200" lvl="0" indent="-342900" algn="l" rtl="0">
              <a:spcBef>
                <a:spcPts val="0"/>
              </a:spcBef>
              <a:spcAft>
                <a:spcPts val="0"/>
              </a:spcAft>
              <a:buSzPts val="1800"/>
              <a:buChar char="●"/>
            </a:pPr>
            <a:r>
              <a:rPr lang="en"/>
              <a:t>Contamination- polluting or poisoning something ie. Water.</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4"/>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tsunamis and the causes of</a:t>
            </a:r>
            <a:endParaRPr/>
          </a:p>
        </p:txBody>
      </p:sp>
      <p:sp>
        <p:nvSpPr>
          <p:cNvPr id="436" name="Google Shape;436;p74"/>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Lesson four</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7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Learning outcome </a:t>
            </a:r>
            <a:endParaRPr/>
          </a:p>
        </p:txBody>
      </p:sp>
      <p:sp>
        <p:nvSpPr>
          <p:cNvPr id="442" name="Google Shape;442;p75"/>
          <p:cNvSpPr txBox="1">
            <a:spLocks noGrp="1"/>
          </p:cNvSpPr>
          <p:nvPr>
            <p:ph type="body" idx="1"/>
          </p:nvPr>
        </p:nvSpPr>
        <p:spPr>
          <a:xfrm>
            <a:off x="311700" y="1228675"/>
            <a:ext cx="8520600" cy="33402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SzPts val="1800"/>
              <a:buChar char="●"/>
            </a:pPr>
            <a:r>
              <a:rPr lang="en"/>
              <a:t>Understand what is meant by a tsunamis and the causes of</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Develop an understanding of international examples of tsunamis and the effects.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What do you know about tsunamis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7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What is a tsunami </a:t>
            </a:r>
            <a:endParaRPr/>
          </a:p>
        </p:txBody>
      </p:sp>
      <p:sp>
        <p:nvSpPr>
          <p:cNvPr id="453" name="Google Shape;453;p77"/>
          <p:cNvSpPr txBox="1">
            <a:spLocks noGrp="1"/>
          </p:cNvSpPr>
          <p:nvPr>
            <p:ph type="body" idx="1"/>
          </p:nvPr>
        </p:nvSpPr>
        <p:spPr>
          <a:xfrm>
            <a:off x="311705" y="1093846"/>
            <a:ext cx="8520600" cy="33402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
              <a:t>Tsunami is the Japanese for"harbor wave." It is a large wave caused by movements in Earth's crust, which move ocean water. It can be caused by an earthquake, volcanic eruption or a submarine slide.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Tsunamis caused by earthquakes </a:t>
            </a:r>
            <a:endParaRPr/>
          </a:p>
        </p:txBody>
      </p:sp>
      <p:sp>
        <p:nvSpPr>
          <p:cNvPr id="459" name="Google Shape;459;p7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Occurs at convergent or transform boundaries or faults, by sudden release of energy stored in the earth’s crust. </a:t>
            </a:r>
            <a:endParaRPr/>
          </a:p>
          <a:p>
            <a:pPr marL="457200" lvl="0" indent="-342900" algn="l" rtl="0">
              <a:spcBef>
                <a:spcPts val="0"/>
              </a:spcBef>
              <a:spcAft>
                <a:spcPts val="0"/>
              </a:spcAft>
              <a:buSzPts val="1800"/>
              <a:buChar char="●"/>
            </a:pPr>
            <a:r>
              <a:rPr lang="en"/>
              <a:t>Earthquakes are a common form of tsunami </a:t>
            </a:r>
            <a:endParaRPr/>
          </a:p>
          <a:p>
            <a:pPr marL="0" lvl="0" indent="0" algn="l" rtl="0">
              <a:spcBef>
                <a:spcPts val="1200"/>
              </a:spcBef>
              <a:spcAft>
                <a:spcPts val="0"/>
              </a:spcAft>
              <a:buNone/>
            </a:pPr>
            <a:endParaRPr/>
          </a:p>
          <a:p>
            <a:pPr marL="0" lvl="0" indent="0" algn="l" rtl="0">
              <a:spcBef>
                <a:spcPts val="1200"/>
              </a:spcBef>
              <a:spcAft>
                <a:spcPts val="0"/>
              </a:spcAft>
              <a:buNone/>
            </a:pPr>
            <a:r>
              <a:rPr lang="en" u="sng">
                <a:solidFill>
                  <a:schemeClr val="hlink"/>
                </a:solidFill>
                <a:hlinkClick r:id="rId3"/>
              </a:rPr>
              <a:t>https://youtu.be/ILlyfwDwJVs</a:t>
            </a:r>
            <a:r>
              <a:rPr lang="en"/>
              <a:t> </a:t>
            </a:r>
            <a:endParaRPr/>
          </a:p>
          <a:p>
            <a:pPr marL="0" lvl="0" indent="0" algn="l" rtl="0">
              <a:spcBef>
                <a:spcPts val="1200"/>
              </a:spcBef>
              <a:spcAft>
                <a:spcPts val="120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Tsunami caused by volcanic eruptions</a:t>
            </a:r>
            <a:endParaRPr/>
          </a:p>
        </p:txBody>
      </p:sp>
      <p:sp>
        <p:nvSpPr>
          <p:cNvPr id="465" name="Google Shape;465;p7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Tsunami can be initiated by volcanic eruptions are less common. They can occur as a result of:</a:t>
            </a:r>
            <a:endParaRPr/>
          </a:p>
          <a:p>
            <a:pPr marL="457200" lvl="0" indent="-342900" algn="l" rtl="0">
              <a:spcBef>
                <a:spcPts val="1200"/>
              </a:spcBef>
              <a:spcAft>
                <a:spcPts val="0"/>
              </a:spcAft>
              <a:buSzPts val="1800"/>
              <a:buChar char="●"/>
            </a:pPr>
            <a:r>
              <a:rPr lang="en"/>
              <a:t>collapse of coastal or underwater volcanoes which can result in massive landslides.</a:t>
            </a:r>
            <a:endParaRPr/>
          </a:p>
          <a:p>
            <a:pPr marL="457200" lvl="0" indent="-342900" algn="l" rtl="0">
              <a:spcBef>
                <a:spcPts val="0"/>
              </a:spcBef>
              <a:spcAft>
                <a:spcPts val="0"/>
              </a:spcAft>
              <a:buSzPts val="1800"/>
              <a:buChar char="●"/>
            </a:pPr>
            <a:r>
              <a:rPr lang="en"/>
              <a:t>pyroclastic flows falling into the ocean displacing the water.</a:t>
            </a:r>
            <a:endParaRPr/>
          </a:p>
          <a:p>
            <a:pPr marL="457200" lvl="0" indent="-342900" algn="l" rtl="0">
              <a:spcBef>
                <a:spcPts val="0"/>
              </a:spcBef>
              <a:spcAft>
                <a:spcPts val="0"/>
              </a:spcAft>
              <a:buSzPts val="1800"/>
              <a:buChar char="●"/>
            </a:pPr>
            <a:r>
              <a:rPr lang="en"/>
              <a:t>a caldera volcano underwater collapsing after an eruption causing overlying water to drop suddenly.</a:t>
            </a:r>
            <a:endParaRPr/>
          </a:p>
          <a:p>
            <a:pPr marL="0" lvl="0" indent="0" algn="l" rtl="0">
              <a:spcBef>
                <a:spcPts val="1200"/>
              </a:spcBef>
              <a:spcAft>
                <a:spcPts val="1200"/>
              </a:spcAft>
              <a:buNone/>
            </a:pPr>
            <a:r>
              <a:rPr lang="en" u="sng">
                <a:solidFill>
                  <a:schemeClr val="hlink"/>
                </a:solidFill>
                <a:hlinkClick r:id="rId3"/>
              </a:rPr>
              <a:t>https://youtu.be/AXHN14IHtLY</a:t>
            </a:r>
            <a:r>
              <a:rPr lang="en"/>
              <a:t> </a:t>
            </a:r>
            <a:endParaRPr/>
          </a:p>
        </p:txBody>
      </p:sp>
      <p:sp>
        <p:nvSpPr>
          <p:cNvPr id="466" name="Google Shape;466;p79"/>
          <p:cNvSpPr txBox="1"/>
          <p:nvPr/>
        </p:nvSpPr>
        <p:spPr>
          <a:xfrm>
            <a:off x="914400" y="4490000"/>
            <a:ext cx="73152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chemeClr val="hlink"/>
                </a:solidFill>
                <a:latin typeface="Source Code Pro"/>
                <a:ea typeface="Source Code Pro"/>
                <a:cs typeface="Source Code Pro"/>
                <a:sym typeface="Source Code Pro"/>
                <a:hlinkClick r:id="rId4"/>
              </a:rPr>
              <a:t>https://www.ga.gov.au/scientific-topics/community-safety/tsunami</a:t>
            </a:r>
            <a:endParaRPr sz="800">
              <a:latin typeface="Source Code Pro"/>
              <a:ea typeface="Source Code Pro"/>
              <a:cs typeface="Source Code Pro"/>
              <a:sym typeface="Source Code Pro"/>
            </a:endParaRPr>
          </a:p>
          <a:p>
            <a:pPr marL="0" lvl="0" indent="0" algn="l" rtl="0">
              <a:spcBef>
                <a:spcPts val="0"/>
              </a:spcBef>
              <a:spcAft>
                <a:spcPts val="0"/>
              </a:spcAft>
              <a:buNone/>
            </a:pPr>
            <a:r>
              <a:rPr lang="en" sz="800">
                <a:latin typeface="Source Code Pro"/>
                <a:ea typeface="Source Code Pro"/>
                <a:cs typeface="Source Code Pro"/>
                <a:sym typeface="Source Code Pro"/>
              </a:rPr>
              <a:t>Information collected from the above site. </a:t>
            </a:r>
            <a:endParaRPr sz="800">
              <a:latin typeface="Source Code Pro"/>
              <a:ea typeface="Source Code Pro"/>
              <a:cs typeface="Source Code Pro"/>
              <a:sym typeface="Source Code Pr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8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Tsunami caused by underwater slides</a:t>
            </a:r>
            <a:endParaRPr/>
          </a:p>
        </p:txBody>
      </p:sp>
      <p:sp>
        <p:nvSpPr>
          <p:cNvPr id="472" name="Google Shape;472;p80"/>
          <p:cNvSpPr txBox="1">
            <a:spLocks noGrp="1"/>
          </p:cNvSpPr>
          <p:nvPr>
            <p:ph type="body" idx="1"/>
          </p:nvPr>
        </p:nvSpPr>
        <p:spPr>
          <a:xfrm>
            <a:off x="311691" y="1221627"/>
            <a:ext cx="8520600" cy="33402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0"/>
              </a:spcAft>
              <a:buNone/>
            </a:pPr>
            <a:r>
              <a:rPr lang="en" sz="3200"/>
              <a:t>Landslides can occur on the seafloor- known as submarine slides. Areas of the seafloor that are steep and loaded with sediment, such as the edge of the continental slope, are more prone to underwater slides or submarine landslides.</a:t>
            </a:r>
            <a:endParaRPr sz="3200"/>
          </a:p>
          <a:p>
            <a:pPr marL="0" lvl="0" indent="0" algn="l" rtl="0">
              <a:spcBef>
                <a:spcPts val="1200"/>
              </a:spcBef>
              <a:spcAft>
                <a:spcPts val="0"/>
              </a:spcAft>
              <a:buNone/>
            </a:pPr>
            <a:endParaRPr sz="3200"/>
          </a:p>
          <a:p>
            <a:pPr marL="0" lvl="0" indent="0" algn="l" rtl="0">
              <a:spcBef>
                <a:spcPts val="1200"/>
              </a:spcBef>
              <a:spcAft>
                <a:spcPts val="0"/>
              </a:spcAft>
              <a:buNone/>
            </a:pPr>
            <a:r>
              <a:rPr lang="en" sz="3200"/>
              <a:t>When submarine slides occur (perhaps after a nearby earthquake) a large mass of sand, mud and gravel can move down the slope. This movement will draw the water down and may cause a tsunami that will travel across the ocean.</a:t>
            </a:r>
            <a:endParaRPr sz="3200"/>
          </a:p>
          <a:p>
            <a:pPr marL="0" lvl="0" indent="0" algn="l" rtl="0">
              <a:spcBef>
                <a:spcPts val="1200"/>
              </a:spcBef>
              <a:spcAft>
                <a:spcPts val="0"/>
              </a:spcAft>
              <a:buNone/>
            </a:pPr>
            <a:endParaRPr sz="3200"/>
          </a:p>
          <a:p>
            <a:pPr marL="0" lvl="0" indent="0" algn="l" rtl="0">
              <a:spcBef>
                <a:spcPts val="1200"/>
              </a:spcBef>
              <a:spcAft>
                <a:spcPts val="1200"/>
              </a:spcAft>
              <a:buNone/>
            </a:pPr>
            <a:r>
              <a:rPr lang="en" u="sng">
                <a:solidFill>
                  <a:schemeClr val="hlink"/>
                </a:solidFill>
                <a:hlinkClick r:id="rId3"/>
              </a:rPr>
              <a:t>https://youtu.be/feXCIfatJYo</a:t>
            </a:r>
            <a:r>
              <a:rPr lang="en"/>
              <a:t>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81"/>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1400" u="sng">
                <a:solidFill>
                  <a:schemeClr val="hlink"/>
                </a:solidFill>
                <a:hlinkClick r:id="rId3"/>
              </a:rPr>
              <a:t>https://www.sciencefocus.com/planet-earth/how-do-tsunamis-form/</a:t>
            </a:r>
            <a:r>
              <a:rPr lang="en" sz="1400"/>
              <a:t> </a:t>
            </a:r>
            <a:endParaRPr sz="1400"/>
          </a:p>
        </p:txBody>
      </p:sp>
      <p:pic>
        <p:nvPicPr>
          <p:cNvPr id="478" name="Google Shape;478;p81"/>
          <p:cNvPicPr preferRelativeResize="0"/>
          <p:nvPr/>
        </p:nvPicPr>
        <p:blipFill>
          <a:blip r:embed="rId4">
            <a:alphaModFix/>
          </a:blip>
          <a:stretch>
            <a:fillRect/>
          </a:stretch>
        </p:blipFill>
        <p:spPr>
          <a:xfrm>
            <a:off x="61500" y="85775"/>
            <a:ext cx="9020999" cy="3907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body" idx="1"/>
          </p:nvPr>
        </p:nvSpPr>
        <p:spPr>
          <a:xfrm>
            <a:off x="319500" y="4443850"/>
            <a:ext cx="5998800" cy="385500"/>
          </a:xfrm>
          <a:prstGeom prst="rect">
            <a:avLst/>
          </a:prstGeom>
        </p:spPr>
        <p:txBody>
          <a:bodyPr spcFirstLastPara="1" wrap="square" lIns="91425" tIns="91425" rIns="91425" bIns="91425" anchor="ctr" anchorCtr="0">
            <a:normAutofit fontScale="62500" lnSpcReduction="20000"/>
          </a:bodyPr>
          <a:lstStyle/>
          <a:p>
            <a:pPr marL="0" lvl="0" indent="0" algn="l" rtl="0">
              <a:spcBef>
                <a:spcPts val="0"/>
              </a:spcBef>
              <a:spcAft>
                <a:spcPts val="0"/>
              </a:spcAft>
              <a:buNone/>
            </a:pPr>
            <a:r>
              <a:rPr lang="en" u="sng">
                <a:solidFill>
                  <a:schemeClr val="hlink"/>
                </a:solidFill>
                <a:hlinkClick r:id="rId3"/>
              </a:rPr>
              <a:t>https://www.sciencelearn.org.nz/resources/340-seismic-waves</a:t>
            </a:r>
            <a:r>
              <a:rPr lang="en"/>
              <a:t> </a:t>
            </a:r>
            <a:endParaRPr/>
          </a:p>
        </p:txBody>
      </p:sp>
      <p:pic>
        <p:nvPicPr>
          <p:cNvPr id="94" name="Google Shape;94;p19"/>
          <p:cNvPicPr preferRelativeResize="0"/>
          <p:nvPr/>
        </p:nvPicPr>
        <p:blipFill>
          <a:blip r:embed="rId4">
            <a:alphaModFix/>
          </a:blip>
          <a:stretch>
            <a:fillRect/>
          </a:stretch>
        </p:blipFill>
        <p:spPr>
          <a:xfrm>
            <a:off x="818725" y="66625"/>
            <a:ext cx="7564274" cy="416194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8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Destruction </a:t>
            </a:r>
            <a:endParaRPr/>
          </a:p>
        </p:txBody>
      </p:sp>
      <p:sp>
        <p:nvSpPr>
          <p:cNvPr id="484" name="Google Shape;484;p8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Two phases of destruction when a tsunami hits: </a:t>
            </a:r>
            <a:endParaRPr/>
          </a:p>
          <a:p>
            <a:pPr marL="457200" lvl="0" indent="-342900" algn="l" rtl="0">
              <a:spcBef>
                <a:spcPts val="1200"/>
              </a:spcBef>
              <a:spcAft>
                <a:spcPts val="0"/>
              </a:spcAft>
              <a:buSzPts val="1800"/>
              <a:buChar char="●"/>
            </a:pPr>
            <a:r>
              <a:rPr lang="en"/>
              <a:t>First as the wave crashes onto coastal areas.</a:t>
            </a:r>
            <a:endParaRPr/>
          </a:p>
          <a:p>
            <a:pPr marL="457200" lvl="0" indent="-342900" algn="l" rtl="0">
              <a:spcBef>
                <a:spcPts val="0"/>
              </a:spcBef>
              <a:spcAft>
                <a:spcPts val="0"/>
              </a:spcAft>
              <a:buSzPts val="1800"/>
              <a:buChar char="●"/>
            </a:pPr>
            <a:r>
              <a:rPr lang="en"/>
              <a:t>Second as the water from the wave pulls back into the sea bringing with is large amounts of debris from the land.</a:t>
            </a:r>
            <a:endParaRPr/>
          </a:p>
          <a:p>
            <a:pPr marL="457200" lvl="0" indent="-342900" algn="l" rtl="0">
              <a:spcBef>
                <a:spcPts val="0"/>
              </a:spcBef>
              <a:spcAft>
                <a:spcPts val="0"/>
              </a:spcAft>
              <a:buSzPts val="1800"/>
              <a:buChar char="●"/>
            </a:pPr>
            <a:r>
              <a:rPr lang="en"/>
              <a:t>Tsunamis can range in size from 1 or two metres to Mega-tsunamis hundreds of metres high.the largest tsunamis form when a large object or mass enter the water ie. Landslide.</a:t>
            </a:r>
            <a:endParaRPr/>
          </a:p>
        </p:txBody>
      </p:sp>
      <p:sp>
        <p:nvSpPr>
          <p:cNvPr id="485" name="Google Shape;485;p82"/>
          <p:cNvSpPr txBox="1"/>
          <p:nvPr/>
        </p:nvSpPr>
        <p:spPr>
          <a:xfrm>
            <a:off x="709370" y="4206793"/>
            <a:ext cx="7315200" cy="5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Source Code Pro"/>
                <a:ea typeface="Source Code Pro"/>
                <a:cs typeface="Source Code Pro"/>
                <a:sym typeface="Source Code Pro"/>
              </a:rPr>
              <a:t>Information From:</a:t>
            </a:r>
            <a:endParaRPr sz="1000">
              <a:latin typeface="Source Code Pro"/>
              <a:ea typeface="Source Code Pro"/>
              <a:cs typeface="Source Code Pro"/>
              <a:sym typeface="Source Code Pro"/>
            </a:endParaRPr>
          </a:p>
          <a:p>
            <a:pPr marL="0" lvl="0" indent="0" algn="l" rtl="0">
              <a:spcBef>
                <a:spcPts val="0"/>
              </a:spcBef>
              <a:spcAft>
                <a:spcPts val="0"/>
              </a:spcAft>
              <a:buNone/>
            </a:pPr>
            <a:r>
              <a:rPr lang="en" sz="1000" u="sng">
                <a:solidFill>
                  <a:schemeClr val="hlink"/>
                </a:solidFill>
                <a:latin typeface="Source Code Pro"/>
                <a:ea typeface="Source Code Pro"/>
                <a:cs typeface="Source Code Pro"/>
                <a:sym typeface="Source Code Pro"/>
                <a:hlinkClick r:id="rId3"/>
              </a:rPr>
              <a:t>https://www.gsi.ie/en-ie/geoscience-topics/natural-hazards/Pages/Tsunami.aspx</a:t>
            </a:r>
            <a:r>
              <a:rPr lang="en" sz="1000">
                <a:latin typeface="Source Code Pro"/>
                <a:ea typeface="Source Code Pro"/>
                <a:cs typeface="Source Code Pro"/>
                <a:sym typeface="Source Code Pro"/>
              </a:rPr>
              <a:t> </a:t>
            </a:r>
            <a:endParaRPr sz="1000">
              <a:latin typeface="Source Code Pro"/>
              <a:ea typeface="Source Code Pro"/>
              <a:cs typeface="Source Code Pro"/>
              <a:sym typeface="Source Code Pro"/>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8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Tsunami statistics </a:t>
            </a:r>
            <a:endParaRPr/>
          </a:p>
        </p:txBody>
      </p:sp>
      <p:sp>
        <p:nvSpPr>
          <p:cNvPr id="491" name="Google Shape;491;p83"/>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The largest tsunami ever recorded was in Lituya Bay, Alaska and measured 520 metres tall and was as a result of a massive landslide falling into Lituya Bay.</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Spanish Arch in Galway was very badly damaged by a tsunami as a result of a massive earthquake that occurred just of the Lisbon coast in Portugal in 1775.</a:t>
            </a:r>
            <a:endParaRPr/>
          </a:p>
        </p:txBody>
      </p:sp>
      <p:sp>
        <p:nvSpPr>
          <p:cNvPr id="492" name="Google Shape;492;p83"/>
          <p:cNvSpPr txBox="1"/>
          <p:nvPr/>
        </p:nvSpPr>
        <p:spPr>
          <a:xfrm>
            <a:off x="914400" y="4128168"/>
            <a:ext cx="73152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Source Code Pro"/>
                <a:ea typeface="Source Code Pro"/>
                <a:cs typeface="Source Code Pro"/>
                <a:sym typeface="Source Code Pro"/>
              </a:rPr>
              <a:t>Information: </a:t>
            </a:r>
            <a:endParaRPr sz="1200">
              <a:latin typeface="Source Code Pro"/>
              <a:ea typeface="Source Code Pro"/>
              <a:cs typeface="Source Code Pro"/>
              <a:sym typeface="Source Code Pro"/>
            </a:endParaRPr>
          </a:p>
          <a:p>
            <a:pPr marL="0" lvl="0" indent="0" algn="l" rtl="0">
              <a:spcBef>
                <a:spcPts val="0"/>
              </a:spcBef>
              <a:spcAft>
                <a:spcPts val="0"/>
              </a:spcAft>
              <a:buNone/>
            </a:pPr>
            <a:r>
              <a:rPr lang="en" sz="1200" u="sng">
                <a:solidFill>
                  <a:schemeClr val="hlink"/>
                </a:solidFill>
                <a:latin typeface="Source Code Pro"/>
                <a:ea typeface="Source Code Pro"/>
                <a:cs typeface="Source Code Pro"/>
                <a:sym typeface="Source Code Pro"/>
                <a:hlinkClick r:id="rId3"/>
              </a:rPr>
              <a:t>https://www.gsi.ie/en-ie/geoscience-topics/natural-hazards/Pages/Tsunami.aspx</a:t>
            </a:r>
            <a:r>
              <a:rPr lang="en" sz="1200">
                <a:latin typeface="Source Code Pro"/>
                <a:ea typeface="Source Code Pro"/>
                <a:cs typeface="Source Code Pro"/>
                <a:sym typeface="Source Code Pro"/>
              </a:rPr>
              <a:t> </a:t>
            </a:r>
            <a:endParaRPr sz="1200">
              <a:latin typeface="Source Code Pro"/>
              <a:ea typeface="Source Code Pro"/>
              <a:cs typeface="Source Code Pro"/>
              <a:sym typeface="Source Code Pro"/>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Activity - project</a:t>
            </a:r>
            <a:endParaRPr/>
          </a:p>
        </p:txBody>
      </p:sp>
      <p:sp>
        <p:nvSpPr>
          <p:cNvPr id="498" name="Google Shape;498;p84"/>
          <p:cNvSpPr txBox="1">
            <a:spLocks noGrp="1"/>
          </p:cNvSpPr>
          <p:nvPr>
            <p:ph type="body" idx="1"/>
          </p:nvPr>
        </p:nvSpPr>
        <p:spPr>
          <a:xfrm>
            <a:off x="311689" y="1216864"/>
            <a:ext cx="8520600" cy="3340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Pick a tsunami that has occurred over the last 30 years. Answer the following. </a:t>
            </a:r>
            <a:endParaRPr/>
          </a:p>
          <a:p>
            <a:pPr marL="457200" lvl="0" indent="-342900" algn="l" rtl="0">
              <a:spcBef>
                <a:spcPts val="1200"/>
              </a:spcBef>
              <a:spcAft>
                <a:spcPts val="0"/>
              </a:spcAft>
              <a:buSzPts val="1800"/>
              <a:buChar char="●"/>
            </a:pPr>
            <a:r>
              <a:rPr lang="en"/>
              <a:t>When did this tsunami occur? </a:t>
            </a:r>
            <a:endParaRPr/>
          </a:p>
          <a:p>
            <a:pPr marL="457200" lvl="0" indent="-342900" algn="l" rtl="0">
              <a:spcBef>
                <a:spcPts val="0"/>
              </a:spcBef>
              <a:spcAft>
                <a:spcPts val="0"/>
              </a:spcAft>
              <a:buSzPts val="1800"/>
              <a:buChar char="●"/>
            </a:pPr>
            <a:r>
              <a:rPr lang="en"/>
              <a:t>Where did this tsunami occur?</a:t>
            </a:r>
            <a:endParaRPr/>
          </a:p>
          <a:p>
            <a:pPr marL="457200" lvl="0" indent="-342900" algn="l" rtl="0">
              <a:spcBef>
                <a:spcPts val="0"/>
              </a:spcBef>
              <a:spcAft>
                <a:spcPts val="0"/>
              </a:spcAft>
              <a:buSzPts val="1800"/>
              <a:buChar char="●"/>
            </a:pPr>
            <a:r>
              <a:rPr lang="en"/>
              <a:t>What caused this tsunami to occur?</a:t>
            </a:r>
            <a:endParaRPr/>
          </a:p>
          <a:p>
            <a:pPr marL="457200" lvl="0" indent="-342900" algn="l" rtl="0">
              <a:spcBef>
                <a:spcPts val="0"/>
              </a:spcBef>
              <a:spcAft>
                <a:spcPts val="0"/>
              </a:spcAft>
              <a:buSzPts val="1800"/>
              <a:buChar char="●"/>
            </a:pPr>
            <a:r>
              <a:rPr lang="en"/>
              <a:t>What were the short term and long term impacts of this tsunami on the area. Look at this under the headings social, economic and environmental impacts. </a:t>
            </a:r>
            <a:endParaRPr/>
          </a:p>
          <a:p>
            <a:pPr marL="457200" lvl="0" indent="-342900" algn="l" rtl="0">
              <a:spcBef>
                <a:spcPts val="0"/>
              </a:spcBef>
              <a:spcAft>
                <a:spcPts val="0"/>
              </a:spcAft>
              <a:buSzPts val="1800"/>
              <a:buChar char="●"/>
            </a:pPr>
            <a:r>
              <a:rPr lang="en"/>
              <a:t>Research early warning systems and the part they have to play in reducing impacts.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8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Key terms </a:t>
            </a:r>
            <a:endParaRPr/>
          </a:p>
        </p:txBody>
      </p:sp>
      <p:sp>
        <p:nvSpPr>
          <p:cNvPr id="504" name="Google Shape;504;p8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Submarine slides -Mass movement of sediment across the continental shelf into deeper water </a:t>
            </a:r>
            <a:endParaRPr/>
          </a:p>
          <a:p>
            <a:pPr marL="457200" lvl="0" indent="-342900" algn="l" rtl="0">
              <a:spcBef>
                <a:spcPts val="0"/>
              </a:spcBef>
              <a:spcAft>
                <a:spcPts val="0"/>
              </a:spcAft>
              <a:buSzPts val="1800"/>
              <a:buChar char="●"/>
            </a:pPr>
            <a:r>
              <a:rPr lang="en"/>
              <a:t>Continental shelf - Area of sea bed around a land mass where the water is relatively shallow.</a:t>
            </a:r>
            <a:endParaRPr/>
          </a:p>
          <a:p>
            <a:pPr marL="457200" lvl="0" indent="-342900" algn="l" rtl="0">
              <a:spcBef>
                <a:spcPts val="0"/>
              </a:spcBef>
              <a:spcAft>
                <a:spcPts val="0"/>
              </a:spcAft>
              <a:buSzPts val="1800"/>
              <a:buChar char="●"/>
            </a:pPr>
            <a:r>
              <a:rPr lang="en"/>
              <a:t>Pyroclastic flow - A fast moving flow of volcanic material ie. Lava, ash, rock bombs etc</a:t>
            </a:r>
            <a:endParaRPr/>
          </a:p>
          <a:p>
            <a:pPr marL="457200" lvl="0" indent="-342900" algn="l" rtl="0">
              <a:spcBef>
                <a:spcPts val="0"/>
              </a:spcBef>
              <a:spcAft>
                <a:spcPts val="0"/>
              </a:spcAft>
              <a:buSzPts val="1800"/>
              <a:buChar char="●"/>
            </a:pPr>
            <a:r>
              <a:rPr lang="en"/>
              <a:t>Caldera - Volcanic crater caused by the collapse of the mouth of a volcano </a:t>
            </a:r>
            <a:endParaRPr/>
          </a:p>
          <a:p>
            <a:pPr marL="457200" lvl="0" indent="-342900" algn="l" rtl="0">
              <a:spcBef>
                <a:spcPts val="0"/>
              </a:spcBef>
              <a:spcAft>
                <a:spcPts val="0"/>
              </a:spcAft>
              <a:buSzPts val="1800"/>
              <a:buChar char="●"/>
            </a:pPr>
            <a:r>
              <a:rPr lang="en"/>
              <a:t>Mega Tsunamis- Very large wave caused by displacement of water in the ocean- waves of 50m + at source.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6"/>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The impact of seismic activity in Ireland.</a:t>
            </a:r>
            <a:endParaRPr/>
          </a:p>
        </p:txBody>
      </p:sp>
      <p:sp>
        <p:nvSpPr>
          <p:cNvPr id="510" name="Google Shape;510;p86"/>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Lesson five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8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Learning outcomes</a:t>
            </a:r>
            <a:endParaRPr/>
          </a:p>
        </p:txBody>
      </p:sp>
      <p:sp>
        <p:nvSpPr>
          <p:cNvPr id="516" name="Google Shape;516;p87"/>
          <p:cNvSpPr txBox="1">
            <a:spLocks noGrp="1"/>
          </p:cNvSpPr>
          <p:nvPr>
            <p:ph type="body" idx="1"/>
          </p:nvPr>
        </p:nvSpPr>
        <p:spPr>
          <a:xfrm>
            <a:off x="311700" y="1382442"/>
            <a:ext cx="8520600" cy="33402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SzPts val="1800"/>
              <a:buChar char="●"/>
            </a:pPr>
            <a:r>
              <a:rPr lang="en"/>
              <a:t>Understand how seismic activity is measured in Ireland.</a:t>
            </a:r>
            <a:endParaRPr/>
          </a:p>
          <a:p>
            <a:pPr marL="457200" lvl="0" indent="-342900" algn="l" rtl="0">
              <a:spcBef>
                <a:spcPts val="0"/>
              </a:spcBef>
              <a:spcAft>
                <a:spcPts val="0"/>
              </a:spcAft>
              <a:buSzPts val="1800"/>
              <a:buChar char="●"/>
            </a:pPr>
            <a:r>
              <a:rPr lang="en"/>
              <a:t>Understand the historical impact of seismic activity off the Irish coast- examples of earthquakes that have affected coastal landforms. </a:t>
            </a:r>
            <a:endParaRPr/>
          </a:p>
          <a:p>
            <a:pPr marL="457200" lvl="0" indent="-342900" algn="l" rtl="0">
              <a:spcBef>
                <a:spcPts val="0"/>
              </a:spcBef>
              <a:spcAft>
                <a:spcPts val="0"/>
              </a:spcAft>
              <a:buSzPts val="1800"/>
              <a:buChar char="●"/>
            </a:pPr>
            <a:r>
              <a:rPr lang="en"/>
              <a:t>Understand the ways a tsunami could possibly happen off the coast of Ireland in the future. </a:t>
            </a:r>
            <a:endParaRPr/>
          </a:p>
          <a:p>
            <a:pPr marL="457200" lvl="0" indent="-342900" algn="l" rtl="0">
              <a:spcBef>
                <a:spcPts val="0"/>
              </a:spcBef>
              <a:spcAft>
                <a:spcPts val="0"/>
              </a:spcAft>
              <a:buSzPts val="1800"/>
              <a:buChar char="●"/>
            </a:pPr>
            <a:r>
              <a:rPr lang="en"/>
              <a:t>Understand the impacts of a tsunami in the cork harbour and coastal area. </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Discussion point</a:t>
            </a:r>
            <a:endParaRPr/>
          </a:p>
        </p:txBody>
      </p:sp>
      <p:sp>
        <p:nvSpPr>
          <p:cNvPr id="522" name="Google Shape;522;p8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Is Ireland affected by seismic activity.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8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research of seismology in Ireland </a:t>
            </a:r>
            <a:endParaRPr/>
          </a:p>
        </p:txBody>
      </p:sp>
      <p:sp>
        <p:nvSpPr>
          <p:cNvPr id="528" name="Google Shape;528;p8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IMARL deep ocean listening: </a:t>
            </a:r>
            <a:endParaRPr/>
          </a:p>
          <a:p>
            <a:pPr marL="457200" lvl="0" indent="-342900" algn="l" rtl="0">
              <a:spcBef>
                <a:spcPts val="0"/>
              </a:spcBef>
              <a:spcAft>
                <a:spcPts val="0"/>
              </a:spcAft>
              <a:buSzPts val="1800"/>
              <a:buChar char="●"/>
            </a:pPr>
            <a:r>
              <a:rPr lang="en" u="sng">
                <a:solidFill>
                  <a:schemeClr val="hlink"/>
                </a:solidFill>
                <a:hlinkClick r:id="rId3"/>
              </a:rPr>
              <a:t>https://imarl.ie/about/</a:t>
            </a:r>
            <a:r>
              <a:rPr lang="en"/>
              <a:t> </a:t>
            </a:r>
            <a:endParaRPr/>
          </a:p>
          <a:p>
            <a:pPr marL="0" lvl="0" indent="0" algn="l" rtl="0">
              <a:spcBef>
                <a:spcPts val="1200"/>
              </a:spcBef>
              <a:spcAft>
                <a:spcPts val="0"/>
              </a:spcAft>
              <a:buNone/>
            </a:pPr>
            <a:r>
              <a:rPr lang="en"/>
              <a:t>Joint partnership with:</a:t>
            </a:r>
            <a:endParaRPr/>
          </a:p>
          <a:p>
            <a:pPr marL="457200" lvl="0" indent="-342900" algn="l" rtl="0">
              <a:spcBef>
                <a:spcPts val="1200"/>
              </a:spcBef>
              <a:spcAft>
                <a:spcPts val="0"/>
              </a:spcAft>
              <a:buSzPts val="1800"/>
              <a:buChar char="●"/>
            </a:pPr>
            <a:r>
              <a:rPr lang="en"/>
              <a:t>Science foundation Ireland </a:t>
            </a:r>
            <a:endParaRPr/>
          </a:p>
          <a:p>
            <a:pPr marL="457200" lvl="0" indent="-342900" algn="l" rtl="0">
              <a:spcBef>
                <a:spcPts val="0"/>
              </a:spcBef>
              <a:spcAft>
                <a:spcPts val="0"/>
              </a:spcAft>
              <a:buSzPts val="1800"/>
              <a:buChar char="●"/>
            </a:pPr>
            <a:r>
              <a:rPr lang="en"/>
              <a:t>DIAS-Dublin Institute of Advanced studies</a:t>
            </a:r>
            <a:endParaRPr/>
          </a:p>
          <a:p>
            <a:pPr marL="457200" lvl="0" indent="-342900" algn="l" rtl="0">
              <a:spcBef>
                <a:spcPts val="0"/>
              </a:spcBef>
              <a:spcAft>
                <a:spcPts val="0"/>
              </a:spcAft>
              <a:buSzPts val="1800"/>
              <a:buChar char="●"/>
            </a:pPr>
            <a:r>
              <a:rPr lang="en"/>
              <a:t>Geographical survey Ireland </a:t>
            </a:r>
            <a:endParaRPr/>
          </a:p>
          <a:p>
            <a:pPr marL="457200" lvl="0" indent="-342900" algn="l" rtl="0">
              <a:spcBef>
                <a:spcPts val="0"/>
              </a:spcBef>
              <a:spcAft>
                <a:spcPts val="0"/>
              </a:spcAft>
              <a:buSzPts val="1800"/>
              <a:buChar char="●"/>
            </a:pPr>
            <a:r>
              <a:rPr lang="en"/>
              <a:t>iCRAG-Irish Centre for Research in Applied Geoscience.</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9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Activity </a:t>
            </a:r>
            <a:endParaRPr/>
          </a:p>
        </p:txBody>
      </p:sp>
      <p:sp>
        <p:nvSpPr>
          <p:cNvPr id="534" name="Google Shape;534;p90"/>
          <p:cNvSpPr txBox="1">
            <a:spLocks noGrp="1"/>
          </p:cNvSpPr>
          <p:nvPr>
            <p:ph type="body" idx="1"/>
          </p:nvPr>
        </p:nvSpPr>
        <p:spPr>
          <a:xfrm>
            <a:off x="311700" y="1093850"/>
            <a:ext cx="8520600" cy="3715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Go to the website on the previous page and research the sensors in on the ocean floor. </a:t>
            </a:r>
            <a:endParaRPr/>
          </a:p>
          <a:p>
            <a:pPr marL="0" lvl="0" indent="0" algn="l" rtl="0">
              <a:spcBef>
                <a:spcPts val="1200"/>
              </a:spcBef>
              <a:spcAft>
                <a:spcPts val="0"/>
              </a:spcAft>
              <a:buNone/>
            </a:pPr>
            <a:r>
              <a:rPr lang="en"/>
              <a:t>It comprises broadband Ocean Bottom Seismographs (OBS), broadband acoustic sensors, and sensors for measuring absolute water pressure &amp; temperature at the ocean floor. A system capable of detecting tsunamis also forms part of the infrastructure.</a:t>
            </a:r>
            <a:endParaRPr/>
          </a:p>
          <a:p>
            <a:pPr marL="0" lvl="0" indent="0" algn="l" rtl="0">
              <a:spcBef>
                <a:spcPts val="1200"/>
              </a:spcBef>
              <a:spcAft>
                <a:spcPts val="0"/>
              </a:spcAft>
              <a:buNone/>
            </a:pPr>
            <a:endParaRPr/>
          </a:p>
          <a:p>
            <a:pPr marL="0" lvl="0" indent="0" algn="l" rtl="0">
              <a:spcBef>
                <a:spcPts val="1200"/>
              </a:spcBef>
              <a:spcAft>
                <a:spcPts val="0"/>
              </a:spcAft>
              <a:buNone/>
            </a:pPr>
            <a:r>
              <a:rPr lang="en" sz="1200"/>
              <a:t>To see the most recent earthquakes detected in Ireland the Irish National Seismic Network:</a:t>
            </a:r>
            <a:endParaRPr sz="1200"/>
          </a:p>
          <a:p>
            <a:pPr marL="0" lvl="0" indent="0" algn="l" rtl="0">
              <a:spcBef>
                <a:spcPts val="1200"/>
              </a:spcBef>
              <a:spcAft>
                <a:spcPts val="1200"/>
              </a:spcAft>
              <a:buNone/>
            </a:pPr>
            <a:r>
              <a:rPr lang="en" sz="1200" u="sng">
                <a:solidFill>
                  <a:schemeClr val="accent5"/>
                </a:solidFill>
                <a:hlinkClick r:id="rId3">
                  <a:extLst>
                    <a:ext uri="{A12FA001-AC4F-418D-AE19-62706E023703}">
                      <ahyp:hlinkClr xmlns:ahyp="http://schemas.microsoft.com/office/drawing/2018/hyperlinkcolor" val="tx"/>
                    </a:ext>
                  </a:extLst>
                </a:hlinkClick>
              </a:rPr>
              <a:t>https://www.insn.ie/</a:t>
            </a:r>
            <a:r>
              <a:rPr lang="en" sz="1200"/>
              <a:t> </a:t>
            </a:r>
            <a:endParaRPr sz="12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9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strongest earthquake recorded in Ireland </a:t>
            </a:r>
            <a:endParaRPr/>
          </a:p>
        </p:txBody>
      </p:sp>
      <p:sp>
        <p:nvSpPr>
          <p:cNvPr id="540" name="Google Shape;540;p9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Ireland's biggest ever recorded quake hit in 1984, when an earthquake with a magnitude of 5.4 caused minor structural damage on the east coast.</a:t>
            </a:r>
            <a:endParaRPr/>
          </a:p>
          <a:p>
            <a:pPr marL="457200" lvl="0" indent="-342900" algn="l" rtl="0">
              <a:spcBef>
                <a:spcPts val="0"/>
              </a:spcBef>
              <a:spcAft>
                <a:spcPts val="0"/>
              </a:spcAft>
              <a:buSzPts val="1800"/>
              <a:buChar char="●"/>
            </a:pPr>
            <a:r>
              <a:rPr lang="en"/>
              <a:t>The epicentre of the quake was about 10 miles off the coast of Anglesa in Wales and measured over 5.5 on the Richter scale.</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u="sng">
                <a:solidFill>
                  <a:schemeClr val="hlink"/>
                </a:solidFill>
                <a:hlinkClick r:id="rId3"/>
              </a:rPr>
              <a:t>https://www.rte.ie/archives/2019/0617/1055768-east-coast-earthquake/</a:t>
            </a:r>
            <a:r>
              <a:rPr lang="en"/>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Causes of earthquakes </a:t>
            </a:r>
            <a:endParaRPr/>
          </a:p>
        </p:txBody>
      </p:sp>
      <p:sp>
        <p:nvSpPr>
          <p:cNvPr id="100" name="Google Shape;100;p20"/>
          <p:cNvSpPr txBox="1">
            <a:spLocks noGrp="1"/>
          </p:cNvSpPr>
          <p:nvPr>
            <p:ph type="body" idx="1"/>
          </p:nvPr>
        </p:nvSpPr>
        <p:spPr>
          <a:xfrm>
            <a:off x="198938" y="1003150"/>
            <a:ext cx="8520600" cy="3340200"/>
          </a:xfrm>
          <a:prstGeom prst="rect">
            <a:avLst/>
          </a:prstGeom>
        </p:spPr>
        <p:txBody>
          <a:bodyPr spcFirstLastPara="1" wrap="square" lIns="91425" tIns="91425" rIns="91425" bIns="91425" anchor="t" anchorCtr="0">
            <a:normAutofit fontScale="77500" lnSpcReduction="20000"/>
          </a:bodyPr>
          <a:lstStyle/>
          <a:p>
            <a:pPr marL="457200" lvl="0" indent="-317182" algn="l" rtl="0">
              <a:spcBef>
                <a:spcPts val="0"/>
              </a:spcBef>
              <a:spcAft>
                <a:spcPts val="0"/>
              </a:spcAft>
              <a:buSzPct val="100000"/>
              <a:buChar char="●"/>
            </a:pPr>
            <a:r>
              <a:rPr lang="en"/>
              <a:t>Plate movement.</a:t>
            </a:r>
            <a:endParaRPr/>
          </a:p>
          <a:p>
            <a:pPr marL="0" lvl="0" indent="0" algn="l" rtl="0">
              <a:spcBef>
                <a:spcPts val="1200"/>
              </a:spcBef>
              <a:spcAft>
                <a:spcPts val="0"/>
              </a:spcAft>
              <a:buNone/>
            </a:pPr>
            <a:endParaRPr/>
          </a:p>
          <a:p>
            <a:pPr marL="457200" lvl="0" indent="-317182" algn="l" rtl="0">
              <a:spcBef>
                <a:spcPts val="1200"/>
              </a:spcBef>
              <a:spcAft>
                <a:spcPts val="0"/>
              </a:spcAft>
              <a:buSzPct val="100000"/>
              <a:buChar char="●"/>
            </a:pPr>
            <a:r>
              <a:rPr lang="en"/>
              <a:t>Natural processes.</a:t>
            </a:r>
            <a:endParaRPr/>
          </a:p>
          <a:p>
            <a:pPr marL="0" lvl="0" indent="0" algn="l" rtl="0">
              <a:spcBef>
                <a:spcPts val="1200"/>
              </a:spcBef>
              <a:spcAft>
                <a:spcPts val="0"/>
              </a:spcAft>
              <a:buNone/>
            </a:pPr>
            <a:endParaRPr/>
          </a:p>
          <a:p>
            <a:pPr marL="457200" lvl="0" indent="-317182" algn="l" rtl="0">
              <a:spcBef>
                <a:spcPts val="1200"/>
              </a:spcBef>
              <a:spcAft>
                <a:spcPts val="0"/>
              </a:spcAft>
              <a:buSzPct val="100000"/>
              <a:buChar char="●"/>
            </a:pPr>
            <a:r>
              <a:rPr lang="en"/>
              <a:t>Human activity.</a:t>
            </a:r>
            <a:endParaRPr/>
          </a:p>
          <a:p>
            <a:pPr marL="0" lvl="0" indent="0" algn="l" rtl="0">
              <a:spcBef>
                <a:spcPts val="1200"/>
              </a:spcBef>
              <a:spcAft>
                <a:spcPts val="0"/>
              </a:spcAft>
              <a:buNone/>
            </a:pPr>
            <a:endParaRPr/>
          </a:p>
          <a:p>
            <a:pPr marL="0" lvl="0" indent="0" algn="l" rtl="0">
              <a:spcBef>
                <a:spcPts val="1200"/>
              </a:spcBef>
              <a:spcAft>
                <a:spcPts val="0"/>
              </a:spcAft>
              <a:buNone/>
            </a:pPr>
            <a:r>
              <a:rPr lang="en"/>
              <a:t>To see the most recent earthquakes detected in Ireland the Irish National Seismic Network:</a:t>
            </a:r>
            <a:endParaRPr/>
          </a:p>
          <a:p>
            <a:pPr marL="0" lvl="0" indent="0" algn="l" rtl="0">
              <a:spcBef>
                <a:spcPts val="1200"/>
              </a:spcBef>
              <a:spcAft>
                <a:spcPts val="1200"/>
              </a:spcAft>
              <a:buNone/>
            </a:pPr>
            <a:r>
              <a:rPr lang="en" u="sng">
                <a:solidFill>
                  <a:schemeClr val="hlink"/>
                </a:solidFill>
                <a:hlinkClick r:id="rId3"/>
              </a:rPr>
              <a:t>https://www.insn.ie/</a:t>
            </a:r>
            <a:r>
              <a:rPr lang="en"/>
              <a:t>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92"/>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546" name="Google Shape;546;p92"/>
          <p:cNvPicPr preferRelativeResize="0"/>
          <p:nvPr/>
        </p:nvPicPr>
        <p:blipFill>
          <a:blip r:embed="rId3">
            <a:alphaModFix/>
          </a:blip>
          <a:stretch>
            <a:fillRect/>
          </a:stretch>
        </p:blipFill>
        <p:spPr>
          <a:xfrm>
            <a:off x="1594042" y="-12"/>
            <a:ext cx="4664274" cy="5194824"/>
          </a:xfrm>
          <a:prstGeom prst="rect">
            <a:avLst/>
          </a:prstGeom>
          <a:noFill/>
          <a:ln>
            <a:noFill/>
          </a:ln>
        </p:spPr>
      </p:pic>
      <p:sp>
        <p:nvSpPr>
          <p:cNvPr id="547" name="Google Shape;547;p92"/>
          <p:cNvSpPr txBox="1"/>
          <p:nvPr/>
        </p:nvSpPr>
        <p:spPr>
          <a:xfrm>
            <a:off x="6724738" y="1650424"/>
            <a:ext cx="2070600" cy="12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Code Pro"/>
                <a:ea typeface="Source Code Pro"/>
                <a:cs typeface="Source Code Pro"/>
                <a:sym typeface="Source Code Pro"/>
              </a:rPr>
              <a:t>The map shows the epicentre locations of all earthquakes reported by the INSN since 1980</a:t>
            </a:r>
            <a:endParaRPr>
              <a:latin typeface="Source Code Pro"/>
              <a:ea typeface="Source Code Pro"/>
              <a:cs typeface="Source Code Pro"/>
              <a:sym typeface="Source Code Pro"/>
            </a:endParaRPr>
          </a:p>
        </p:txBody>
      </p:sp>
      <p:sp>
        <p:nvSpPr>
          <p:cNvPr id="548" name="Google Shape;548;p92"/>
          <p:cNvSpPr txBox="1"/>
          <p:nvPr/>
        </p:nvSpPr>
        <p:spPr>
          <a:xfrm>
            <a:off x="6915725" y="3772400"/>
            <a:ext cx="2070600" cy="78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u="sng">
                <a:solidFill>
                  <a:schemeClr val="hlink"/>
                </a:solidFill>
                <a:latin typeface="Source Code Pro"/>
                <a:ea typeface="Source Code Pro"/>
                <a:cs typeface="Source Code Pro"/>
                <a:sym typeface="Source Code Pro"/>
                <a:hlinkClick r:id="rId4"/>
              </a:rPr>
              <a:t>https://www.insn.ie/wp-content/uploads/2021/11/earthquakes.1980_to_2021-11-16.csv</a:t>
            </a:r>
            <a:r>
              <a:rPr lang="en" sz="800" b="1">
                <a:latin typeface="Source Code Pro"/>
                <a:ea typeface="Source Code Pro"/>
                <a:cs typeface="Source Code Pro"/>
                <a:sym typeface="Source Code Pro"/>
              </a:rPr>
              <a:t> </a:t>
            </a:r>
            <a:endParaRPr sz="800" b="1">
              <a:latin typeface="Source Code Pro"/>
              <a:ea typeface="Source Code Pro"/>
              <a:cs typeface="Source Code Pro"/>
              <a:sym typeface="Source Code Pro"/>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9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Instances of seismic activity of the Irish coast </a:t>
            </a:r>
            <a:endParaRPr/>
          </a:p>
        </p:txBody>
      </p:sp>
      <p:sp>
        <p:nvSpPr>
          <p:cNvPr id="554" name="Google Shape;554;p93"/>
          <p:cNvSpPr txBox="1">
            <a:spLocks noGrp="1"/>
          </p:cNvSpPr>
          <p:nvPr>
            <p:ph type="body" idx="1"/>
          </p:nvPr>
        </p:nvSpPr>
        <p:spPr>
          <a:xfrm>
            <a:off x="311700" y="1192796"/>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Irish National Seismic Network </a:t>
            </a:r>
            <a:endParaRPr/>
          </a:p>
          <a:p>
            <a:pPr marL="457200" lvl="0" indent="-342900" algn="l" rtl="0">
              <a:spcBef>
                <a:spcPts val="0"/>
              </a:spcBef>
              <a:spcAft>
                <a:spcPts val="0"/>
              </a:spcAft>
              <a:buSzPts val="1800"/>
              <a:buChar char="●"/>
            </a:pPr>
            <a:r>
              <a:rPr lang="en"/>
              <a:t>Monitor seismic activity around the Irish coast. </a:t>
            </a:r>
            <a:endParaRPr/>
          </a:p>
          <a:p>
            <a:pPr marL="457200" lvl="0" indent="-342900" algn="l" rtl="0">
              <a:spcBef>
                <a:spcPts val="0"/>
              </a:spcBef>
              <a:spcAft>
                <a:spcPts val="0"/>
              </a:spcAft>
              <a:buSzPts val="1800"/>
              <a:buChar char="●"/>
            </a:pPr>
            <a:r>
              <a:rPr lang="en"/>
              <a:t>Most recent: 31st of March 2021-a magnitude M2.6 earthquake occurred in the Rockall Trough, approximately 210 km north-northwest of Ireland.</a:t>
            </a:r>
            <a:endParaRPr/>
          </a:p>
        </p:txBody>
      </p:sp>
      <p:sp>
        <p:nvSpPr>
          <p:cNvPr id="555" name="Google Shape;555;p93"/>
          <p:cNvSpPr txBox="1"/>
          <p:nvPr/>
        </p:nvSpPr>
        <p:spPr>
          <a:xfrm>
            <a:off x="914400" y="3716027"/>
            <a:ext cx="7315200" cy="31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Source Code Pro"/>
                <a:ea typeface="Source Code Pro"/>
                <a:cs typeface="Source Code Pro"/>
                <a:sym typeface="Source Code Pro"/>
                <a:hlinkClick r:id="rId3"/>
              </a:rPr>
              <a:t>https://www.gsi.ie/en-ie/programmes-and-projects/geohazards/activities/Pages/Irish-National-Seismic-Network.aspx</a:t>
            </a: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94"/>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561" name="Google Shape;561;p94"/>
          <p:cNvPicPr preferRelativeResize="0"/>
          <p:nvPr/>
        </p:nvPicPr>
        <p:blipFill>
          <a:blip r:embed="rId3">
            <a:alphaModFix/>
          </a:blip>
          <a:stretch>
            <a:fillRect/>
          </a:stretch>
        </p:blipFill>
        <p:spPr>
          <a:xfrm>
            <a:off x="152400" y="152400"/>
            <a:ext cx="6577450" cy="4933100"/>
          </a:xfrm>
          <a:prstGeom prst="rect">
            <a:avLst/>
          </a:prstGeom>
          <a:noFill/>
          <a:ln>
            <a:noFill/>
          </a:ln>
        </p:spPr>
      </p:pic>
      <p:sp>
        <p:nvSpPr>
          <p:cNvPr id="562" name="Google Shape;562;p94"/>
          <p:cNvSpPr txBox="1"/>
          <p:nvPr/>
        </p:nvSpPr>
        <p:spPr>
          <a:xfrm>
            <a:off x="7078400" y="2146300"/>
            <a:ext cx="15939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Source Code Pro"/>
                <a:ea typeface="Source Code Pro"/>
                <a:cs typeface="Source Code Pro"/>
                <a:sym typeface="Source Code Pro"/>
                <a:hlinkClick r:id="rId4"/>
              </a:rPr>
              <a:t>https://www.insn.ie/2021-03-31-m2-6-m2-3-rockall-trough/</a:t>
            </a: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9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Further instances </a:t>
            </a:r>
            <a:endParaRPr/>
          </a:p>
        </p:txBody>
      </p:sp>
      <p:sp>
        <p:nvSpPr>
          <p:cNvPr id="568" name="Google Shape;568;p9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Some examples of predicted inundated (flooded) areas in Galway/Dunmore East are visible in this paper:</a:t>
            </a:r>
            <a:endParaRPr/>
          </a:p>
          <a:p>
            <a:pPr marL="0" lvl="0" indent="0" algn="l" rtl="0">
              <a:spcBef>
                <a:spcPts val="1200"/>
              </a:spcBef>
              <a:spcAft>
                <a:spcPts val="1200"/>
              </a:spcAft>
              <a:buNone/>
            </a:pPr>
            <a:r>
              <a:rPr lang="en" u="sng">
                <a:solidFill>
                  <a:schemeClr val="hlink"/>
                </a:solidFill>
                <a:hlinkClick r:id="rId3"/>
              </a:rPr>
              <a:t>https://www.mdpi.com/2076-3263/10/6/226/htm</a:t>
            </a:r>
            <a:r>
              <a:rPr lang="en"/>
              <a:t>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96"/>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Tsunami activity in Ireland </a:t>
            </a:r>
            <a:endParaRPr/>
          </a:p>
        </p:txBody>
      </p:sp>
      <p:sp>
        <p:nvSpPr>
          <p:cNvPr id="574" name="Google Shape;574;p96"/>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9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Events that could cause a tsunami off the Irish coast </a:t>
            </a:r>
            <a:endParaRPr/>
          </a:p>
        </p:txBody>
      </p:sp>
      <p:sp>
        <p:nvSpPr>
          <p:cNvPr id="580" name="Google Shape;580;p97"/>
          <p:cNvSpPr txBox="1">
            <a:spLocks noGrp="1"/>
          </p:cNvSpPr>
          <p:nvPr>
            <p:ph type="body" idx="1"/>
          </p:nvPr>
        </p:nvSpPr>
        <p:spPr>
          <a:xfrm>
            <a:off x="311700" y="1443948"/>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Earthquake activity example 1755 Lisbon earthquake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Volcanic eruptions</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Submarine slides- storegga slides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9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Historical impact of tsunamis off the Irish coast </a:t>
            </a:r>
            <a:endParaRPr/>
          </a:p>
        </p:txBody>
      </p:sp>
      <p:sp>
        <p:nvSpPr>
          <p:cNvPr id="586" name="Google Shape;586;p9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Lisbon earthquake of 1755 and 1761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Storegga Slide</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9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Lisbon earthquake 1755</a:t>
            </a:r>
            <a:endParaRPr/>
          </a:p>
        </p:txBody>
      </p:sp>
      <p:sp>
        <p:nvSpPr>
          <p:cNvPr id="592" name="Google Shape;592;p9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When : November 1st 1755</a:t>
            </a:r>
            <a:endParaRPr/>
          </a:p>
          <a:p>
            <a:pPr marL="457200" lvl="0" indent="-342900" algn="l" rtl="0">
              <a:spcBef>
                <a:spcPts val="0"/>
              </a:spcBef>
              <a:spcAft>
                <a:spcPts val="0"/>
              </a:spcAft>
              <a:buSzPts val="1800"/>
              <a:buChar char="●"/>
            </a:pPr>
            <a:r>
              <a:rPr lang="en"/>
              <a:t>Where: 200 km south of Lisbon. </a:t>
            </a:r>
            <a:endParaRPr/>
          </a:p>
          <a:p>
            <a:pPr marL="457200" lvl="0" indent="-342900" algn="l" rtl="0">
              <a:spcBef>
                <a:spcPts val="0"/>
              </a:spcBef>
              <a:spcAft>
                <a:spcPts val="0"/>
              </a:spcAft>
              <a:buSzPts val="1800"/>
              <a:buChar char="●"/>
            </a:pPr>
            <a:r>
              <a:rPr lang="en"/>
              <a:t>Why: area lies close to a major fault line separating Eurasian and North African plates. </a:t>
            </a:r>
            <a:endParaRPr/>
          </a:p>
          <a:p>
            <a:pPr marL="457200" lvl="0" indent="-342900" algn="l" rtl="0">
              <a:spcBef>
                <a:spcPts val="0"/>
              </a:spcBef>
              <a:spcAft>
                <a:spcPts val="0"/>
              </a:spcAft>
              <a:buSzPts val="1800"/>
              <a:buChar char="●"/>
            </a:pPr>
            <a:r>
              <a:rPr lang="en"/>
              <a:t>Lasted: 9 minutes </a:t>
            </a:r>
            <a:endParaRPr/>
          </a:p>
          <a:p>
            <a:pPr marL="457200" lvl="0" indent="-342900" algn="l" rtl="0">
              <a:spcBef>
                <a:spcPts val="0"/>
              </a:spcBef>
              <a:spcAft>
                <a:spcPts val="0"/>
              </a:spcAft>
              <a:buSzPts val="1800"/>
              <a:buChar char="●"/>
            </a:pPr>
            <a:r>
              <a:rPr lang="en"/>
              <a:t>Estimated intensity: 8.5-9 on the Richter scale. </a:t>
            </a:r>
            <a:endParaRPr/>
          </a:p>
          <a:p>
            <a:pPr marL="457200" lvl="0" indent="-342900" algn="l" rtl="0">
              <a:spcBef>
                <a:spcPts val="0"/>
              </a:spcBef>
              <a:spcAft>
                <a:spcPts val="0"/>
              </a:spcAft>
              <a:buSzPts val="1800"/>
              <a:buChar char="●"/>
            </a:pPr>
            <a:r>
              <a:rPr lang="en"/>
              <a:t>Tsunami affected: Portugal, Spain, Brazil, North Africa, Britain and Ireland.</a:t>
            </a:r>
            <a:endParaRPr/>
          </a:p>
          <a:p>
            <a:pPr marL="457200" lvl="0" indent="-342900" algn="l" rtl="0">
              <a:spcBef>
                <a:spcPts val="0"/>
              </a:spcBef>
              <a:spcAft>
                <a:spcPts val="0"/>
              </a:spcAft>
              <a:buSzPts val="1800"/>
              <a:buChar char="●"/>
            </a:pPr>
            <a:r>
              <a:rPr lang="en"/>
              <a:t>March 30th 1761- earthquake felt in cork city followed by a second tsunami </a:t>
            </a:r>
            <a:endParaRPr/>
          </a:p>
          <a:p>
            <a:pPr marL="457200" lvl="0" indent="-285750" algn="l" rtl="0">
              <a:spcBef>
                <a:spcPts val="0"/>
              </a:spcBef>
              <a:spcAft>
                <a:spcPts val="0"/>
              </a:spcAft>
              <a:buSzPts val="900"/>
              <a:buChar char="●"/>
            </a:pPr>
            <a:r>
              <a:rPr lang="en" sz="900"/>
              <a:t>Animation: </a:t>
            </a:r>
            <a:r>
              <a:rPr lang="en" sz="900" u="sng">
                <a:solidFill>
                  <a:schemeClr val="hlink"/>
                </a:solidFill>
                <a:hlinkClick r:id="rId3"/>
              </a:rPr>
              <a:t>https://youtu.be/Ht0W2E9g8cA</a:t>
            </a:r>
            <a:r>
              <a:rPr lang="en" sz="900"/>
              <a:t> </a:t>
            </a:r>
            <a:endParaRPr sz="9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100"/>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598" name="Google Shape;598;p100"/>
          <p:cNvPicPr preferRelativeResize="0"/>
          <p:nvPr/>
        </p:nvPicPr>
        <p:blipFill>
          <a:blip r:embed="rId3">
            <a:alphaModFix/>
          </a:blip>
          <a:stretch>
            <a:fillRect/>
          </a:stretch>
        </p:blipFill>
        <p:spPr>
          <a:xfrm>
            <a:off x="0" y="0"/>
            <a:ext cx="6951225" cy="5143500"/>
          </a:xfrm>
          <a:prstGeom prst="rect">
            <a:avLst/>
          </a:prstGeom>
          <a:noFill/>
          <a:ln>
            <a:noFill/>
          </a:ln>
        </p:spPr>
      </p:pic>
      <p:sp>
        <p:nvSpPr>
          <p:cNvPr id="599" name="Google Shape;599;p100"/>
          <p:cNvSpPr txBox="1"/>
          <p:nvPr/>
        </p:nvSpPr>
        <p:spPr>
          <a:xfrm>
            <a:off x="7221923" y="4033815"/>
            <a:ext cx="1619700" cy="6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u="sng">
                <a:solidFill>
                  <a:schemeClr val="hlink"/>
                </a:solidFill>
                <a:latin typeface="Source Code Pro"/>
                <a:ea typeface="Source Code Pro"/>
                <a:cs typeface="Source Code Pro"/>
                <a:sym typeface="Source Code Pro"/>
                <a:hlinkClick r:id="rId4"/>
              </a:rPr>
              <a:t>http://www.deepmapscork.ie/past-to-present/climate/1755-lisbon-earthquake-tsunami-west-cork-coast/</a:t>
            </a:r>
            <a:r>
              <a:rPr lang="en" sz="900">
                <a:latin typeface="Source Code Pro"/>
                <a:ea typeface="Source Code Pro"/>
                <a:cs typeface="Source Code Pro"/>
                <a:sym typeface="Source Code Pro"/>
              </a:rPr>
              <a:t> </a:t>
            </a:r>
            <a:endParaRPr sz="900">
              <a:latin typeface="Source Code Pro"/>
              <a:ea typeface="Source Code Pro"/>
              <a:cs typeface="Source Code Pro"/>
              <a:sym typeface="Source Code Pro"/>
            </a:endParaRPr>
          </a:p>
        </p:txBody>
      </p:sp>
      <p:sp>
        <p:nvSpPr>
          <p:cNvPr id="600" name="Google Shape;600;p100"/>
          <p:cNvSpPr txBox="1"/>
          <p:nvPr/>
        </p:nvSpPr>
        <p:spPr>
          <a:xfrm>
            <a:off x="7162975" y="362550"/>
            <a:ext cx="1737600" cy="21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Code Pro"/>
                <a:ea typeface="Source Code Pro"/>
                <a:cs typeface="Source Code Pro"/>
                <a:sym typeface="Source Code Pro"/>
              </a:rPr>
              <a:t>Image shows Tsunami travel time chart for the 1755 Lisbon tsunami. Red color shows the area within 1-hour propagation time.</a:t>
            </a:r>
            <a:endParaRPr sz="900">
              <a:latin typeface="Source Code Pro"/>
              <a:ea typeface="Source Code Pro"/>
              <a:cs typeface="Source Code Pro"/>
              <a:sym typeface="Source Code Pro"/>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10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Impacts of a tsunami on the south coast of Ireland </a:t>
            </a:r>
            <a:endParaRPr/>
          </a:p>
        </p:txBody>
      </p:sp>
      <p:sp>
        <p:nvSpPr>
          <p:cNvPr id="606" name="Google Shape;606;p10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solidFill>
                  <a:schemeClr val="hlink"/>
                </a:solidFill>
                <a:hlinkClick r:id="rId3"/>
              </a:rPr>
              <a:t>https://youtu.be/zqcdeMmJy1E</a:t>
            </a:r>
            <a:r>
              <a:rPr lang="en"/>
              <a:t> </a:t>
            </a:r>
            <a:endParaRPr/>
          </a:p>
          <a:p>
            <a:pPr marL="0" lvl="0" indent="0" algn="l" rtl="0">
              <a:spcBef>
                <a:spcPts val="1200"/>
              </a:spcBef>
              <a:spcAft>
                <a:spcPts val="0"/>
              </a:spcAft>
              <a:buNone/>
            </a:pPr>
            <a:r>
              <a:rPr lang="en"/>
              <a:t>Record of a tsunami event in west cork at Trailspean Bay. </a:t>
            </a:r>
            <a:endParaRPr/>
          </a:p>
          <a:p>
            <a:pPr marL="0" lvl="0" indent="0" algn="l" rtl="0">
              <a:spcBef>
                <a:spcPts val="1200"/>
              </a:spcBef>
              <a:spcAft>
                <a:spcPts val="0"/>
              </a:spcAft>
              <a:buNone/>
            </a:pPr>
            <a:endParaRPr/>
          </a:p>
          <a:p>
            <a:pPr marL="0" lvl="0" indent="0" algn="l" rtl="0">
              <a:spcBef>
                <a:spcPts val="1200"/>
              </a:spcBef>
              <a:spcAft>
                <a:spcPts val="0"/>
              </a:spcAft>
              <a:buNone/>
            </a:pPr>
            <a:r>
              <a:rPr lang="en" u="sng">
                <a:solidFill>
                  <a:schemeClr val="hlink"/>
                </a:solidFill>
                <a:hlinkClick r:id="rId4"/>
              </a:rPr>
              <a:t>https://youtu.be/N0lN_f4JijE</a:t>
            </a:r>
            <a:r>
              <a:rPr lang="en"/>
              <a:t> </a:t>
            </a:r>
            <a:endParaRPr/>
          </a:p>
          <a:p>
            <a:pPr marL="0" lvl="0" indent="0" algn="l" rtl="0">
              <a:spcBef>
                <a:spcPts val="1200"/>
              </a:spcBef>
              <a:spcAft>
                <a:spcPts val="0"/>
              </a:spcAft>
              <a:buNone/>
            </a:pPr>
            <a:r>
              <a:rPr lang="en"/>
              <a:t>Deposits left by tsunami in west cork. </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1"/>
          <p:cNvPicPr preferRelativeResize="0"/>
          <p:nvPr/>
        </p:nvPicPr>
        <p:blipFill>
          <a:blip r:embed="rId3">
            <a:alphaModFix/>
          </a:blip>
          <a:stretch>
            <a:fillRect/>
          </a:stretch>
        </p:blipFill>
        <p:spPr>
          <a:xfrm>
            <a:off x="588749" y="101650"/>
            <a:ext cx="7966501" cy="4157700"/>
          </a:xfrm>
          <a:prstGeom prst="rect">
            <a:avLst/>
          </a:prstGeom>
          <a:noFill/>
          <a:ln>
            <a:noFill/>
          </a:ln>
        </p:spPr>
      </p:pic>
      <p:sp>
        <p:nvSpPr>
          <p:cNvPr id="106" name="Google Shape;106;p21"/>
          <p:cNvSpPr txBox="1"/>
          <p:nvPr/>
        </p:nvSpPr>
        <p:spPr>
          <a:xfrm rot="10800000">
            <a:off x="732975" y="4038857"/>
            <a:ext cx="7703700" cy="22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07" name="Google Shape;107;p21"/>
          <p:cNvSpPr txBox="1"/>
          <p:nvPr/>
        </p:nvSpPr>
        <p:spPr>
          <a:xfrm>
            <a:off x="732975" y="4551500"/>
            <a:ext cx="7773300" cy="34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Source Code Pro"/>
                <a:ea typeface="Source Code Pro"/>
                <a:cs typeface="Source Code Pro"/>
                <a:sym typeface="Source Code Pro"/>
                <a:hlinkClick r:id="rId4"/>
              </a:rPr>
              <a:t>https://brebecca.weebly.com/plate-tectonics.html</a:t>
            </a: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102"/>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612" name="Google Shape;612;p102"/>
          <p:cNvPicPr preferRelativeResize="0"/>
          <p:nvPr/>
        </p:nvPicPr>
        <p:blipFill rotWithShape="1">
          <a:blip r:embed="rId3">
            <a:alphaModFix/>
          </a:blip>
          <a:srcRect l="-2091" t="3883" r="7025"/>
          <a:stretch/>
        </p:blipFill>
        <p:spPr>
          <a:xfrm>
            <a:off x="-112775" y="0"/>
            <a:ext cx="9256777" cy="51435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10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Impact on the cork coast line and further inland </a:t>
            </a:r>
            <a:endParaRPr/>
          </a:p>
        </p:txBody>
      </p:sp>
      <p:sp>
        <p:nvSpPr>
          <p:cNvPr id="618" name="Google Shape;618;p103"/>
          <p:cNvSpPr txBox="1">
            <a:spLocks noGrp="1"/>
          </p:cNvSpPr>
          <p:nvPr>
            <p:ph type="body" idx="1"/>
          </p:nvPr>
        </p:nvSpPr>
        <p:spPr>
          <a:xfrm>
            <a:off x="219440" y="1093838"/>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457200" lvl="0" indent="-342900" algn="l" rtl="0">
              <a:spcBef>
                <a:spcPts val="1200"/>
              </a:spcBef>
              <a:spcAft>
                <a:spcPts val="0"/>
              </a:spcAft>
              <a:buSzPts val="1800"/>
              <a:buChar char="●"/>
            </a:pPr>
            <a:r>
              <a:rPr lang="en"/>
              <a:t>The wave travelled up the estuary of the Bandon River from Kinsale as far as Innishannon, completely destroying the bridge here.</a:t>
            </a:r>
            <a:r>
              <a:rPr lang="en" sz="1000"/>
              <a:t> </a:t>
            </a:r>
            <a:r>
              <a:rPr lang="en" sz="1000" u="sng">
                <a:solidFill>
                  <a:schemeClr val="hlink"/>
                </a:solidFill>
                <a:hlinkClick r:id="rId3"/>
              </a:rPr>
              <a:t>https://www.valleyrovers.com/news_detail/368057/</a:t>
            </a:r>
            <a:r>
              <a:rPr lang="en" sz="1000"/>
              <a:t> </a:t>
            </a:r>
            <a:endParaRPr sz="1000"/>
          </a:p>
        </p:txBody>
      </p:sp>
      <p:pic>
        <p:nvPicPr>
          <p:cNvPr id="619" name="Google Shape;619;p103"/>
          <p:cNvPicPr preferRelativeResize="0"/>
          <p:nvPr/>
        </p:nvPicPr>
        <p:blipFill>
          <a:blip r:embed="rId4">
            <a:alphaModFix/>
          </a:blip>
          <a:stretch>
            <a:fillRect/>
          </a:stretch>
        </p:blipFill>
        <p:spPr>
          <a:xfrm>
            <a:off x="2920089" y="3013827"/>
            <a:ext cx="2768175" cy="17605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0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Barley cove </a:t>
            </a:r>
            <a:endParaRPr/>
          </a:p>
        </p:txBody>
      </p:sp>
      <p:sp>
        <p:nvSpPr>
          <p:cNvPr id="625" name="Google Shape;625;p10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Lisbon earthquake 1755 created a tsunami 4.5 metres high when it reached Barleycove Bay in West Cork.</a:t>
            </a:r>
            <a:endParaRPr/>
          </a:p>
          <a:p>
            <a:pPr marL="457200" lvl="0" indent="-342900" algn="l" rtl="0">
              <a:spcBef>
                <a:spcPts val="0"/>
              </a:spcBef>
              <a:spcAft>
                <a:spcPts val="0"/>
              </a:spcAft>
              <a:buSzPts val="1800"/>
              <a:buChar char="●"/>
            </a:pPr>
            <a:r>
              <a:rPr lang="en"/>
              <a:t>This dramatically changed the shape of the bay, creating the dunes we can still see but also saltmarshes and grasslands which provide habitats for plants and animals.</a:t>
            </a:r>
            <a:endParaRPr/>
          </a:p>
        </p:txBody>
      </p:sp>
      <p:pic>
        <p:nvPicPr>
          <p:cNvPr id="626" name="Google Shape;626;p104"/>
          <p:cNvPicPr preferRelativeResize="0"/>
          <p:nvPr/>
        </p:nvPicPr>
        <p:blipFill>
          <a:blip r:embed="rId3">
            <a:alphaModFix/>
          </a:blip>
          <a:stretch>
            <a:fillRect/>
          </a:stretch>
        </p:blipFill>
        <p:spPr>
          <a:xfrm>
            <a:off x="2860075" y="3013725"/>
            <a:ext cx="3444375" cy="21297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05"/>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632" name="Google Shape;632;p105"/>
          <p:cNvPicPr preferRelativeResize="0"/>
          <p:nvPr/>
        </p:nvPicPr>
        <p:blipFill>
          <a:blip r:embed="rId3">
            <a:alphaModFix/>
          </a:blip>
          <a:stretch>
            <a:fillRect/>
          </a:stretch>
        </p:blipFill>
        <p:spPr>
          <a:xfrm>
            <a:off x="0" y="-82000"/>
            <a:ext cx="9144000" cy="52255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106"/>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638" name="Google Shape;638;p10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07"/>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644" name="Google Shape;644;p107"/>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08"/>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pic>
        <p:nvPicPr>
          <p:cNvPr id="650" name="Google Shape;650;p108"/>
          <p:cNvPicPr preferRelativeResize="0"/>
          <p:nvPr/>
        </p:nvPicPr>
        <p:blipFill>
          <a:blip r:embed="rId3">
            <a:alphaModFix/>
          </a:blip>
          <a:stretch>
            <a:fillRect/>
          </a:stretch>
        </p:blipFill>
        <p:spPr>
          <a:xfrm>
            <a:off x="0" y="0"/>
            <a:ext cx="9210623" cy="51435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0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Storegga slide </a:t>
            </a:r>
            <a:endParaRPr/>
          </a:p>
        </p:txBody>
      </p:sp>
      <p:sp>
        <p:nvSpPr>
          <p:cNvPr id="656" name="Google Shape;656;p10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solidFill>
                  <a:schemeClr val="hlink"/>
                </a:solidFill>
                <a:hlinkClick r:id="rId3"/>
              </a:rPr>
              <a:t>https://youtu.be/Nomlo8X58PY</a:t>
            </a:r>
            <a:r>
              <a:rPr lang="en"/>
              <a:t>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The Storegga slides collapsed 290km of continental shelf with a total volume of about 3,500 cubic kilometres of debris approximately 8200 years ago.</a:t>
            </a:r>
            <a:endParaRPr/>
          </a:p>
          <a:p>
            <a:pPr marL="457200" lvl="0" indent="-342900" algn="l" rtl="0">
              <a:spcBef>
                <a:spcPts val="0"/>
              </a:spcBef>
              <a:spcAft>
                <a:spcPts val="0"/>
              </a:spcAft>
              <a:buSzPts val="1800"/>
              <a:buChar char="●"/>
            </a:pPr>
            <a:r>
              <a:rPr lang="en"/>
              <a:t>Ireland affected by waves 3-5 m in height. </a:t>
            </a:r>
            <a:endParaRPr/>
          </a:p>
          <a:p>
            <a:pPr marL="0" lvl="0" indent="0" algn="l" rtl="0">
              <a:spcBef>
                <a:spcPts val="1200"/>
              </a:spcBef>
              <a:spcAft>
                <a:spcPts val="120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1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How do we know </a:t>
            </a:r>
            <a:endParaRPr/>
          </a:p>
        </p:txBody>
      </p:sp>
      <p:sp>
        <p:nvSpPr>
          <p:cNvPr id="662" name="Google Shape;662;p11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Char char="●"/>
            </a:pPr>
            <a:r>
              <a:rPr lang="en"/>
              <a:t>Primary and secondary sources. </a:t>
            </a:r>
            <a:endParaRPr/>
          </a:p>
          <a:p>
            <a:pPr marL="457200" lvl="0" indent="-334327" algn="l" rtl="0">
              <a:spcBef>
                <a:spcPts val="0"/>
              </a:spcBef>
              <a:spcAft>
                <a:spcPts val="0"/>
              </a:spcAft>
              <a:buSzPct val="100000"/>
              <a:buChar char="●"/>
            </a:pPr>
            <a:r>
              <a:rPr lang="en"/>
              <a:t>A letter from 1755 describes the arrival of the tsunami in Kinsale:</a:t>
            </a:r>
            <a:endParaRPr/>
          </a:p>
          <a:p>
            <a:pPr marL="0" lvl="0" indent="0" algn="l" rtl="0">
              <a:spcBef>
                <a:spcPts val="1200"/>
              </a:spcBef>
              <a:spcAft>
                <a:spcPts val="0"/>
              </a:spcAft>
              <a:buNone/>
            </a:pPr>
            <a:endParaRPr/>
          </a:p>
          <a:p>
            <a:pPr marL="457200" lvl="0" indent="-334327" algn="l" rtl="0">
              <a:spcBef>
                <a:spcPts val="1200"/>
              </a:spcBef>
              <a:spcAft>
                <a:spcPts val="0"/>
              </a:spcAft>
              <a:buSzPct val="100000"/>
              <a:buChar char="●"/>
            </a:pPr>
            <a:r>
              <a:rPr lang="en"/>
              <a:t>…a large body of water suddenly poured into the harbour … the successive risings and fallings of the water continued about 10 minutes… By different accounts received here the water was affected in the same manner along the coast, to the westwards of this harbour.</a:t>
            </a:r>
            <a:endParaRPr/>
          </a:p>
          <a:p>
            <a:pPr marL="0" lvl="0" indent="0" algn="l" rtl="0">
              <a:spcBef>
                <a:spcPts val="1200"/>
              </a:spcBef>
              <a:spcAft>
                <a:spcPts val="1200"/>
              </a:spcAft>
              <a:buNone/>
            </a:pPr>
            <a:r>
              <a:rPr lang="en" sz="1200"/>
              <a:t>Source: </a:t>
            </a:r>
            <a:r>
              <a:rPr lang="en" sz="1200" u="sng">
                <a:solidFill>
                  <a:schemeClr val="hlink"/>
                </a:solidFill>
                <a:hlinkClick r:id="rId3"/>
              </a:rPr>
              <a:t>http://www.deepmapscork.ie/past-to-present/climate/1755-lisbon-earthquake-tsunami-west-cork-coast/</a:t>
            </a:r>
            <a:r>
              <a:rPr lang="en" sz="1200"/>
              <a:t> </a:t>
            </a:r>
            <a:endParaRPr sz="12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1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Monitoring of tsunamis off the Irish coast </a:t>
            </a:r>
            <a:endParaRPr/>
          </a:p>
        </p:txBody>
      </p:sp>
      <p:sp>
        <p:nvSpPr>
          <p:cNvPr id="668" name="Google Shape;668;p11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100000"/>
              <a:buChar char="●"/>
            </a:pPr>
            <a:r>
              <a:rPr lang="en"/>
              <a:t>Unlikely to happen.</a:t>
            </a:r>
            <a:endParaRPr/>
          </a:p>
          <a:p>
            <a:pPr marL="457200" lvl="0" indent="-334327" algn="l" rtl="0">
              <a:spcBef>
                <a:spcPts val="0"/>
              </a:spcBef>
              <a:spcAft>
                <a:spcPts val="0"/>
              </a:spcAft>
              <a:buSzPct val="100000"/>
              <a:buChar char="●"/>
            </a:pPr>
            <a:r>
              <a:rPr lang="en"/>
              <a:t>1755 and 1761 Lisbon earthquake proves it is possible. </a:t>
            </a:r>
            <a:endParaRPr/>
          </a:p>
          <a:p>
            <a:pPr marL="457200" lvl="0" indent="-334327" algn="l" rtl="0">
              <a:spcBef>
                <a:spcPts val="0"/>
              </a:spcBef>
              <a:spcAft>
                <a:spcPts val="0"/>
              </a:spcAft>
              <a:buSzPct val="100000"/>
              <a:buChar char="●"/>
            </a:pPr>
            <a:r>
              <a:rPr lang="en"/>
              <a:t>Ireland has yet to establish a 24/7 national warning centre, we receive tsunami messages from the French (CENALT) and Portuguese (IPMA) warning centres, which are accredited Tsunami Service Providers of NEAMTWS, via the Global Telecommunications System through Met Eireann.</a:t>
            </a:r>
            <a:endParaRPr/>
          </a:p>
          <a:p>
            <a:pPr marL="457200" lvl="0" indent="-334327" algn="l" rtl="0">
              <a:spcBef>
                <a:spcPts val="0"/>
              </a:spcBef>
              <a:spcAft>
                <a:spcPts val="0"/>
              </a:spcAft>
              <a:buSzPct val="100000"/>
              <a:buChar char="●"/>
            </a:pPr>
            <a:r>
              <a:rPr lang="en"/>
              <a:t>GSI installed a tsunami sea level gauge on behalf of the EU JRC on Inishmore in 2019. </a:t>
            </a:r>
            <a:endParaRPr/>
          </a:p>
          <a:p>
            <a:pPr marL="457200" lvl="0" indent="-334327" algn="l" rtl="0">
              <a:spcBef>
                <a:spcPts val="0"/>
              </a:spcBef>
              <a:spcAft>
                <a:spcPts val="0"/>
              </a:spcAft>
              <a:buSzPct val="100000"/>
              <a:buChar char="●"/>
            </a:pPr>
            <a:r>
              <a:rPr lang="en"/>
              <a:t>The DIAS iMARL project includes sea-floor seismometers and a tsunami pressure gauge, funded by SFI and supported by GSI.</a:t>
            </a:r>
            <a:endParaRPr/>
          </a:p>
        </p:txBody>
      </p:sp>
      <p:sp>
        <p:nvSpPr>
          <p:cNvPr id="669" name="Google Shape;669;p111"/>
          <p:cNvSpPr txBox="1"/>
          <p:nvPr/>
        </p:nvSpPr>
        <p:spPr>
          <a:xfrm>
            <a:off x="447975" y="4454125"/>
            <a:ext cx="7020000" cy="24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Source Code Pro"/>
                <a:ea typeface="Source Code Pro"/>
                <a:cs typeface="Source Code Pro"/>
                <a:sym typeface="Source Code Pro"/>
                <a:hlinkClick r:id="rId3"/>
              </a:rPr>
              <a:t>https://www.gsi.ie/en-ie/programmes-and-projects/geohazards/activities/Pages/Tsunami-Hazard-and-Response.aspx</a:t>
            </a: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4195</Words>
  <Application>Microsoft Office PowerPoint</Application>
  <PresentationFormat>On-screen Show (16:9)</PresentationFormat>
  <Paragraphs>419</Paragraphs>
  <Slides>101</Slides>
  <Notes>101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101</vt:i4>
      </vt:variant>
    </vt:vector>
  </HeadingPairs>
  <TitlesOfParts>
    <vt:vector size="105" baseType="lpstr">
      <vt:lpstr>Arial</vt:lpstr>
      <vt:lpstr>Amatic SC</vt:lpstr>
      <vt:lpstr>Source Code Pro</vt:lpstr>
      <vt:lpstr>Beach Day</vt:lpstr>
      <vt:lpstr>Seismic activity </vt:lpstr>
      <vt:lpstr>Causes of seismic activity </vt:lpstr>
      <vt:lpstr>Learning outcome: lesson one </vt:lpstr>
      <vt:lpstr>What is a earthquake </vt:lpstr>
      <vt:lpstr>Key terms </vt:lpstr>
      <vt:lpstr>Robert mallet </vt:lpstr>
      <vt:lpstr>PowerPoint Presentation</vt:lpstr>
      <vt:lpstr>Causes of earthquakes </vt:lpstr>
      <vt:lpstr>PowerPoint Presentation</vt:lpstr>
      <vt:lpstr>Tectonics </vt:lpstr>
      <vt:lpstr>PowerPoint Presentation</vt:lpstr>
      <vt:lpstr>PowerPoint Presentation</vt:lpstr>
      <vt:lpstr>Try this little experiment </vt:lpstr>
      <vt:lpstr>Natural causes </vt:lpstr>
      <vt:lpstr>Glaciers causing earthquakes </vt:lpstr>
      <vt:lpstr>Fault lines </vt:lpstr>
      <vt:lpstr>Faults and earthquakes </vt:lpstr>
      <vt:lpstr>Human activity </vt:lpstr>
      <vt:lpstr>PowerPoint Presentation</vt:lpstr>
      <vt:lpstr>PowerPoint Presentation</vt:lpstr>
      <vt:lpstr>Nuclear bomb </vt:lpstr>
      <vt:lpstr>activity - project </vt:lpstr>
      <vt:lpstr>Key terms recap </vt:lpstr>
      <vt:lpstr>Key terms recap</vt:lpstr>
      <vt:lpstr>Measurement of seismic activity </vt:lpstr>
      <vt:lpstr>Learning outcome </vt:lpstr>
      <vt:lpstr>Key terms </vt:lpstr>
      <vt:lpstr>PowerPoint Presentation</vt:lpstr>
      <vt:lpstr>What is a seismometer </vt:lpstr>
      <vt:lpstr>Seismometers online </vt:lpstr>
      <vt:lpstr>Presentation of a seismometer in use. </vt:lpstr>
      <vt:lpstr>Where can they be found </vt:lpstr>
      <vt:lpstr>PowerPoint Presentation</vt:lpstr>
      <vt:lpstr>PowerPoint Presentation</vt:lpstr>
      <vt:lpstr>PowerPoint Presentation</vt:lpstr>
      <vt:lpstr>PowerPoint Presentation</vt:lpstr>
      <vt:lpstr>PowerPoint Presentation</vt:lpstr>
      <vt:lpstr>PowerPoint Presentation</vt:lpstr>
      <vt:lpstr>Where can they be found off the Irish coast </vt:lpstr>
      <vt:lpstr>Richter scale </vt:lpstr>
      <vt:lpstr>PowerPoint Presentation</vt:lpstr>
      <vt:lpstr>2. mercalli scale </vt:lpstr>
      <vt:lpstr>PowerPoint Presentation</vt:lpstr>
      <vt:lpstr>3. Moment magnitude scale </vt:lpstr>
      <vt:lpstr>PowerPoint Presentation</vt:lpstr>
      <vt:lpstr>Predicting earthquakes </vt:lpstr>
      <vt:lpstr>Activity </vt:lpstr>
      <vt:lpstr>Key terms </vt:lpstr>
      <vt:lpstr>Earthquake damage and the impacts of earthquakes </vt:lpstr>
      <vt:lpstr>Learning outcome </vt:lpstr>
      <vt:lpstr>PowerPoint Presentation</vt:lpstr>
      <vt:lpstr>Factors effecting earthquake damage</vt:lpstr>
      <vt:lpstr>Earthquake proofing buildings </vt:lpstr>
      <vt:lpstr>Destruction </vt:lpstr>
      <vt:lpstr>PowerPoint Presentation</vt:lpstr>
      <vt:lpstr>Impacts of earthquakes </vt:lpstr>
      <vt:lpstr>PowerPoint Presentation</vt:lpstr>
      <vt:lpstr>PowerPoint Presentation</vt:lpstr>
      <vt:lpstr>In class activity</vt:lpstr>
      <vt:lpstr>Activity - project </vt:lpstr>
      <vt:lpstr>Key terms </vt:lpstr>
      <vt:lpstr>tsunamis and the causes of</vt:lpstr>
      <vt:lpstr>Learning outcome </vt:lpstr>
      <vt:lpstr>What do you know about tsunamis </vt:lpstr>
      <vt:lpstr>What is a tsunami </vt:lpstr>
      <vt:lpstr>Tsunamis caused by earthquakes </vt:lpstr>
      <vt:lpstr>Tsunami caused by volcanic eruptions</vt:lpstr>
      <vt:lpstr>Tsunami caused by underwater slides</vt:lpstr>
      <vt:lpstr>PowerPoint Presentation</vt:lpstr>
      <vt:lpstr>Destruction </vt:lpstr>
      <vt:lpstr>Tsunami statistics </vt:lpstr>
      <vt:lpstr>Activity - project</vt:lpstr>
      <vt:lpstr>Key terms </vt:lpstr>
      <vt:lpstr>The impact of seismic activity in Ireland.</vt:lpstr>
      <vt:lpstr>Learning outcomes</vt:lpstr>
      <vt:lpstr>Discussion point</vt:lpstr>
      <vt:lpstr>research of seismology in Ireland </vt:lpstr>
      <vt:lpstr>Activity </vt:lpstr>
      <vt:lpstr>strongest earthquake recorded in Ireland </vt:lpstr>
      <vt:lpstr>PowerPoint Presentation</vt:lpstr>
      <vt:lpstr>Instances of seismic activity of the Irish coast </vt:lpstr>
      <vt:lpstr>PowerPoint Presentation</vt:lpstr>
      <vt:lpstr>Further instances </vt:lpstr>
      <vt:lpstr>Tsunami activity in Ireland </vt:lpstr>
      <vt:lpstr>Events that could cause a tsunami off the Irish coast </vt:lpstr>
      <vt:lpstr>Historical impact of tsunamis off the Irish coast </vt:lpstr>
      <vt:lpstr>Lisbon earthquake 1755</vt:lpstr>
      <vt:lpstr>PowerPoint Presentation</vt:lpstr>
      <vt:lpstr>Impacts of a tsunami on the south coast of Ireland </vt:lpstr>
      <vt:lpstr>PowerPoint Presentation</vt:lpstr>
      <vt:lpstr>Impact on the cork coast line and further inland </vt:lpstr>
      <vt:lpstr>Barley cove </vt:lpstr>
      <vt:lpstr>PowerPoint Presentation</vt:lpstr>
      <vt:lpstr>PowerPoint Presentation</vt:lpstr>
      <vt:lpstr>PowerPoint Presentation</vt:lpstr>
      <vt:lpstr>PowerPoint Presentation</vt:lpstr>
      <vt:lpstr>Storegga slide </vt:lpstr>
      <vt:lpstr>How do we know </vt:lpstr>
      <vt:lpstr>Monitoring of tsunamis off the Irish coast </vt:lpstr>
      <vt:lpstr>What would happen if a tsunami was to hit cork harbour </vt:lpstr>
      <vt:lpstr>Activity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Seismic activity </dc:title>
  <cp:lastModifiedBy>Sinclair</cp:lastModifiedBy>
  <cp:revision>3</cp:revision>
  <dcterms:modified xsi:type="dcterms:W3CDTF">2022-03-10T14:13:41Z</dcterms:modified>
</cp:coreProperties>
</file>